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4" r:id="rId3"/>
    <p:sldId id="259" r:id="rId4"/>
    <p:sldId id="262" r:id="rId5"/>
    <p:sldId id="260" r:id="rId6"/>
    <p:sldId id="261" r:id="rId7"/>
    <p:sldId id="266" r:id="rId8"/>
    <p:sldId id="287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0" r:id="rId18"/>
    <p:sldId id="281" r:id="rId19"/>
    <p:sldId id="286" r:id="rId20"/>
    <p:sldId id="276" r:id="rId21"/>
    <p:sldId id="278" r:id="rId22"/>
    <p:sldId id="283" r:id="rId23"/>
    <p:sldId id="284" r:id="rId24"/>
    <p:sldId id="285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P12\Desktop\&#1057;&#1045;&#1057;&#1058;&#1056;&#1040;\&#1074;&#1080;&#1076;&#1080;&#1086;%20&#1076;&#1083;&#1103;%20&#1091;&#1095;&#1077;&#1073;&#1099;\&#1087;&#1077;&#1088;&#1089;&#1087;&#1077;&#1082;&#1090;&#1080;&#1074;&#1099;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r02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857760"/>
            <a:ext cx="296813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7" y="500043"/>
            <a:ext cx="82153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Экономика и транспорт как экономическая категория. Особенности формирования, характеристика современного состояния и перспективы развития железнодорожного транспорта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7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70000"/>
              </a:lnSpc>
              <a:buNone/>
            </a:pPr>
            <a:r>
              <a:rPr lang="ru-RU" sz="3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Предметом изучения экономики </a:t>
            </a:r>
            <a:r>
              <a:rPr lang="ru-RU" sz="3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железнодорожного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транспорта являются: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производственные отношения и экономические интересы, возникающие</a:t>
            </a:r>
          </a:p>
          <a:p>
            <a:pPr>
              <a:lnSpc>
                <a:spcPct val="170000"/>
              </a:lnSpc>
              <a:buNone/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между трудовыми коллективами железнодорожного транспорта и другими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отраслями хозяйства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, между населением 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обслуживающими его</a:t>
            </a:r>
          </a:p>
          <a:p>
            <a:pPr>
              <a:lnSpc>
                <a:spcPct val="170000"/>
              </a:lnSpc>
              <a:buNone/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работниками железных дорог;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производственные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отношения и экономические интересы, возникающие</a:t>
            </a:r>
          </a:p>
          <a:p>
            <a:pPr>
              <a:lnSpc>
                <a:spcPct val="170000"/>
              </a:lnSpc>
              <a:buNone/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между взаимодействующими трудовыми коллективами самих железных дорог</a:t>
            </a:r>
          </a:p>
          <a:p>
            <a:pPr>
              <a:lnSpc>
                <a:spcPct val="170000"/>
              </a:lnSpc>
              <a:buNone/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во взаимодействии и сотрудничестве с трудовыми коллективами других видов</a:t>
            </a:r>
          </a:p>
          <a:p>
            <a:pPr>
              <a:lnSpc>
                <a:spcPct val="170000"/>
              </a:lnSpc>
              <a:buNone/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транспорта;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производственные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отношения и экономические интересы трудовых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коллективов и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работников транспортных компаний и их отдельных подразделений,</a:t>
            </a:r>
          </a:p>
          <a:p>
            <a:pPr>
              <a:lnSpc>
                <a:spcPct val="170000"/>
              </a:lnSpc>
              <a:buNone/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служб и звеньев железнодорожного транспорта между собой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58228" cy="664371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Характеристика современного состояния железнодорожного </a:t>
            </a: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Транспорта РФ.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Железнодорожная сеть России разделена на значительные протяженности и вместе с тем взаимосвязанные участки – 19 железных дорог, которые, в свою очередь, состоят из отделений.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самый крупный железнодорожный узел страны. В европейской части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оссии от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осквы расходятся мощные железнодорожные магистрали с высокой технической оснащенностью, которые составляют «основной транспортный скелет».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 северу от Москвы такими магистралями являются: Москва–Вологда–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рхангельск;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осква – с. Петербург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урманск;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осква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рхангельск с ответвлением от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оноша до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оркуты 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юг от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осквы важнейшими железнодорожными магистралями являются: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осква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оронеж – Ростов-на-Дону.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 востоку от Москвы пролегают магистрали: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осква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рославль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иров– Пермь–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катеринбург;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осква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амара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фа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елябинск; Москва–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Сратов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Соль-Илецк.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пределах западной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ибири и части восточной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ибири преобладают магистрали широтного направления: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елябинск – Курган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мск – Новосибирск–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расноярск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ркутск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ита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абаровск 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ладивосток.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toil_karta.jpg"/>
          <p:cNvPicPr>
            <a:picLocks noChangeAspect="1"/>
          </p:cNvPicPr>
          <p:nvPr/>
        </p:nvPicPr>
        <p:blipFill>
          <a:blip r:embed="rId2">
            <a:lum bright="40000" contrast="40000"/>
          </a:blip>
          <a:srcRect t="91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>
                <a:solidFill>
                  <a:schemeClr val="bg1"/>
                </a:solidFill>
              </a:rPr>
              <a:t>Перечень железных дорог РФ </a:t>
            </a:r>
            <a:r>
              <a:rPr lang="ru-RU" b="1" u="sng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Октябрьская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Области: Ленинградская, Новгородская,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Псковская, Республика Карелия</a:t>
            </a:r>
          </a:p>
          <a:p>
            <a:pPr>
              <a:buNone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Московская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Области: Брянская, Калужская,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Курская,  Московская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Орловская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Рязанская, Тульская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 Горьковская – Области: Владимирская, Кировская, Нижегородская,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Пермская. Республики: Башкортостан, Марий-Эл,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Татарстан, Удмуртия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Чувашия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Северная - Области: Архангельская, Владимирская, Вологодская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 Ивановская, Костромская, Ярославская. Республика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29600" cy="657227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Северо  - Кавказская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Область Ростовская. Края: Краснодарский,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 Ставропольский. Республики: Дагестан, Ингушская, Калмыцкая,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Кабардино-Балкарская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Карачаево-Черкесская,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Чеченская.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Юго-Восточная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Области: Белгородская, Воронежская,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Липецкая, Ростовская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Тамбовская.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Приволжская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Области: Астраханская, Волгоградская,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Пензенская, Саратовская.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Самарская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Области: Оренбургская, Пензенская, Самарская, Тамбовская, Ульяновская. Республики: Башкортостан, Мордовия, Татарстан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toil_karta.jpg"/>
          <p:cNvPicPr>
            <a:picLocks noChangeAspect="1"/>
          </p:cNvPicPr>
          <p:nvPr/>
        </p:nvPicPr>
        <p:blipFill>
          <a:blip r:embed="rId2"/>
          <a:srcRect t="8666"/>
          <a:stretch>
            <a:fillRect/>
          </a:stretch>
        </p:blipFill>
        <p:spPr>
          <a:xfrm>
            <a:off x="357158" y="214290"/>
            <a:ext cx="8358246" cy="636367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 vert="horz"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Области: Пермская, Свердловская, Тюменская, Автономный округ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Ханты-мансийский.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Южно-Уральская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Области: Курганская,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Оренбургская, Челябинская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Республика Башкортостан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 -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Сибирская – Области: Кемеровская,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Новосибирская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Омская. Край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Алтайский.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Области: Кемеровская,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Новосибирская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Красноярская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Край Красноярский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 -Сибирская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Области: Иркутская,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Кемеровская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skovskaya.gif"/>
          <p:cNvPicPr>
            <a:picLocks noChangeAspect="1"/>
          </p:cNvPicPr>
          <p:nvPr/>
        </p:nvPicPr>
        <p:blipFill>
          <a:blip r:embed="rId2"/>
          <a:srcRect l="20715" t="9091"/>
          <a:stretch>
            <a:fillRect/>
          </a:stretch>
        </p:blipFill>
        <p:spPr>
          <a:xfrm>
            <a:off x="3786182" y="2928934"/>
            <a:ext cx="514350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5721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расноярский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автономный округ Усть-Ордынский. Республики: Бурятия,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Хакасия.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Забайкальская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Области: Амурская, Читинская. Республика Бурятия.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·        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Дальневосточная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Автономная область Еврейская. Края: Приморский, Хабаровский.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·       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Сахалинская – Область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Сахалинская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    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Калининградская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Калининградская.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Значение железнодорожного транспорта в удовлетворении транспортных потребностей: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сооружения эксплуатационных дорог в любом направлении;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устойчивых связей между районами;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высокой пропускной и провозной способностью;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высокой его регулярностью, независимостью железнодорожного транспорта от времени года, времени суток, погодных условий;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коротким путем перевозки грузов по сравнению с водным транспортом.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Рисунок 2" descr="skorostno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357826"/>
            <a:ext cx="450057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42860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железнодорожного транспорта:</a:t>
            </a:r>
          </a:p>
          <a:p>
            <a:pPr algn="ctr"/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8286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Продолжается электрификация  железных дорог;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Уменьшение доли свинца в автомобильном бензине,  использование газового топлива;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Принятие ряд мер по защите окружающей среды от загрязнения транспортными средствами.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рспективы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2876"/>
            <a:ext cx="9144000" cy="650083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проблемы развития железнодорожного транспорта в России: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завершены структурные преобразования;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 продолжается старение подвижного состава и инфраструктуры, а обновления идут недостаточными темпами. Средний возраст универсальных вагонов ОАО «РЖД» на начало 2007г. достиг 22.5 года, износ составляет более 80%;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 низкий технический и технологический уровень используемой  техники и оборудования;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не полностью реализованы возможности взаимодействия железнодорожного транспорта с отечественным транспортным машиностроением, приборостроением и связью.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 отсутствует необходимая комплексность в координации развития с другими видами транспорта.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35846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Железнодорожный транспорт — один из традиционных видов транспорта. Общая протяженность железнодорожных путей 42 стран мира превышает 915 тыс. км, по ним ежегодно перевозится более 3,7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млр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тон грузов. Доля железнодорожного транспорта в общем объеме транспортного рынка неуклонно сокращается, что связано с достаточно жесткой конкуренцией со стороны автомобильного, воздушного и трубопроводного транспорта. Так, в Германии только за 90-е гг. он сократился на 1/3, а в Венгрии и Польше еще значительнее.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__Saps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Технико-экономические особенности и преимущества железнодорожного транспорта: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массовость перевозок и высокая провозная способность железных дорог;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универсальность использования для перевозок различных грузов и возможность массовых перевозок грузов и пассажиров с большой скоростью;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регулярность перевозок независимо от времени года, времени суток и погоды;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возможность создания прямой связи между крупными предприятиями по подъездным путям и обеспечение доставки грузов по схеме «от двери до двери» без дорогостоящих перевалок;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сравнению с водным транспортом, как правило, более короткий путь перевозки грузов;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сравнительно невысокая себестоимость перевозок по сравнению с другими видами транспорта, кроме трубопроводного. </a:t>
            </a:r>
            <a:endParaRPr kumimoji="0" lang="ru-RU" sz="4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831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Стратегия развития железнодорожного транспорта направлена на решение следующих задач: 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основных геополитических и экономических целей Российского государства;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инфраструктурного базиса для социально-экономического роста Российской экономики;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транспортной доступности точек ресурсного обеспечения и промышленного роста, а также мест работы, отдыха, лечения, образования, национальных культурных ценностей – для каждого гражданина России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приведение уровня качества и безопасности перевозок, в соответствие с требованиями населения и экономики и лучшими мировыми стандартами;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достаточных провозных способностей и необходимых резервов для полного удовлетворения спроса на перевозки при конъюнктурных колебаниях;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глубокая интеграция в мировую транспортную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6439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инвестиционной привлекательности железнодорожного транспорта; 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сохранение социальной стабильности в отрасли и высокое качество жизни железнодорожников как важной составляющей российского общества, приоритетность молодежной политики, эффективная социальная поддержка ветеранов железнодорожной отрасли;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внедрение высоких стандартов организации труда, его максимальной производительности и достижения на этой основе устойчивого обеспечения перевозочного процесса квалифицированными кадрами.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92971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Этапы стратегического развития железнодорожного транспорта России.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2008–2015 годы: инновационный этап развития железнодорожного транспорта. 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Увеличение объемов инвестиций в 2010 году в 2 раза и в 2015 году не менее чем в 3 раза к уровню 2006 года.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полная замена подвижного состава и технических средств с истекшими сроками службы на новую технику с высокой производительностью и низкой ремонтоемкостью;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ликвидация барьерных мест с ограничениями провозных способностей и создание их технологических резервов;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нижних ограничений скоростей движения до 60 км/час, увеличение маршрутных скоростей в пассажирском сообщении на 15 км/час;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освоение новых продуктовых и географических рынков транспортных услуг;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внедрение инновационных технологий в области эксплуатации и ремонта объектов железнодорожного транспорта.;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9"/>
            <a:ext cx="878687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начало финансирования инвестиционных проектов за счет бюджетных средств и средств Инвестиционного фонда, активное применение механизмов государственно-частного партнерства (ГЧП) и сокращение перечня имущества, ограниченного в обороте, для финансирования инвестиций. Первоочередные проекты;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строительство дополнительных главных путей на 3,2 тыс. км действующих железнодорожных линий, организация скоростного пассажирского движения на участке Санкт-Петербург –  Хельсинки, развитие подходов к портам Ванино, Сов. Гавань и др.;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строительство высокоскоростных линий;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активизация проектно-изыскательских работ для строительства новых железнодорожных линий;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государственное тарифное регулирование услуг железнодорожного транспорта гармонизируется с процессами поэтапного перехода к либерализации ценообразования в других естественных монополиях.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78684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Железные дороги в настоящее время – основное звено в транспортной системе народного хозяйства. Их удельный вес в общих грузовых перевозках постоянно увеличивается. По сравнению с другими отраслями народного хозяйства железнодорожный транспорт имеет существенные особенности. Его эффективность обусловлена общей технологией. Это позволяет координировать усилия множества участников перевозочного процесса, руководить эксплуатационной деятельностью на всей железнодорожной сети.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8266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транспорта</a:t>
            </a:r>
            <a:endParaRPr lang="ru-RU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8186767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Транспортные средства коллективного и личного пользования: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Автобусы;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Морские суда;</a:t>
            </a: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Легкие самолеты, вертолеты;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Бужевой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транспорт.</a:t>
            </a:r>
          </a:p>
        </p:txBody>
      </p:sp>
      <p:pic>
        <p:nvPicPr>
          <p:cNvPr id="5" name="Рисунок 4" descr="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17997">
            <a:off x="6491675" y="2622995"/>
            <a:ext cx="1982219" cy="143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98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6244">
            <a:off x="5305004" y="4514736"/>
            <a:ext cx="2458286" cy="176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_41a1fc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5214950"/>
            <a:ext cx="2404120" cy="136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_4fcce8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643182"/>
            <a:ext cx="2852736" cy="144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общего пользования</a:t>
            </a:r>
            <a: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/>
              <a:t>Троллейбус;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Трамвай;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Метро;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Автобус;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Речные суда;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Канатные дороги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9.05.2012-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214422"/>
            <a:ext cx="2581274" cy="149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54864a0aeb9606efdb3f85d3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68419">
            <a:off x="5786446" y="3286124"/>
            <a:ext cx="2833684" cy="170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xpo2000_seilbah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9688">
            <a:off x="3318029" y="1933664"/>
            <a:ext cx="24288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_41a1fc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5143512"/>
            <a:ext cx="3500462" cy="143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ost-11-127834778451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0715">
            <a:off x="4627607" y="4413706"/>
            <a:ext cx="2773206" cy="215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Магистральные общего пользования</a:t>
            </a:r>
            <a: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Автомобильный;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Вводный;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Речной;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Воздушный;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Трубопроводный.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транспорт;</a:t>
            </a:r>
          </a:p>
        </p:txBody>
      </p:sp>
      <p:pic>
        <p:nvPicPr>
          <p:cNvPr id="4" name="Рисунок 3" descr="1008_115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4761">
            <a:off x="6215074" y="1071546"/>
            <a:ext cx="261990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87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143512"/>
            <a:ext cx="5691206" cy="142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iver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14" y="4143380"/>
            <a:ext cx="2643186" cy="247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_41a1fc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5678">
            <a:off x="3991593" y="1649088"/>
            <a:ext cx="2450786" cy="164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07436643_magad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28688">
            <a:off x="4036619" y="3418430"/>
            <a:ext cx="2228840" cy="131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Технологические специализированные не общего пользования</a:t>
            </a:r>
            <a: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Автомобильный;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Трубопроводный;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Канатно-подвесной;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Воздушный;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Космический.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019b15e7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8747" t="5085" r="9778" b="186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Экономика железнодорожного транспорта изучает транспорт как объект со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стороны производственно-экономических отношений, но в постоянно действующей взаимосвязи с производительными силами.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Производственно-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экономические отношения на железнодорожном транспорте проявляются в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процессе основной перевозочной и подсобно-вспомогательной  деятельности.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 отношения возникают: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между транспортом и отраслями промышленности и земледелия;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между транспортом и населением в процессе перемещения пассажиров;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между взаимодействующими  и конкурирующими видами транспорта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между трудовыми коллективами железнодорожного и других видов транспорта.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orostno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7572428" cy="5329237"/>
          </a:xfrm>
          <a:prstGeom prst="rect">
            <a:avLst/>
          </a:prstGeom>
        </p:spPr>
      </p:pic>
      <p:pic>
        <p:nvPicPr>
          <p:cNvPr id="4" name="Рисунок 3" descr="post-10006-1268817743,23_thumb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10000"/>
          </a:blip>
          <a:stretch>
            <a:fillRect/>
          </a:stretch>
        </p:blipFill>
        <p:spPr>
          <a:xfrm>
            <a:off x="-1" y="-214338"/>
            <a:ext cx="10326613" cy="707233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0"/>
            <a:ext cx="7286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285728"/>
            <a:ext cx="83366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Объектом изучения экономики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железнодорожного транспорта является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железнодорожный транспорт общего (магистральный) и не общего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пользования – как универсальный вид транспорта и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составная часть единого транспортного комплекса страны, представляющего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собой совокупность транспортных подсистем, взаимодействующих и конкурирующих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между собой при сохранении единого государственного регулирования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и контроля в естественно монопольных и конкурентных секторах транспортного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о рынка.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321</TotalTime>
  <Words>774</Words>
  <PresentationFormat>Экран (4:3)</PresentationFormat>
  <Paragraphs>133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Слайд 1</vt:lpstr>
      <vt:lpstr>Слайд 2</vt:lpstr>
      <vt:lpstr>Виды транспорта</vt:lpstr>
      <vt:lpstr>Муниципальные общего пользования: </vt:lpstr>
      <vt:lpstr>Магистральные общего пользования:</vt:lpstr>
      <vt:lpstr>Технологические специализированные не общего пользования: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LP12</dc:creator>
  <cp:lastModifiedBy>LP12</cp:lastModifiedBy>
  <cp:revision>49</cp:revision>
  <dcterms:created xsi:type="dcterms:W3CDTF">2012-10-17T18:28:38Z</dcterms:created>
  <dcterms:modified xsi:type="dcterms:W3CDTF">2012-11-05T19:39:20Z</dcterms:modified>
</cp:coreProperties>
</file>