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67" autoAdjust="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908720"/>
            <a:ext cx="6480048" cy="2301240"/>
          </a:xfrm>
        </p:spPr>
        <p:txBody>
          <a:bodyPr/>
          <a:lstStyle/>
          <a:p>
            <a:r>
              <a:rPr lang="ru-RU" dirty="0" smtClean="0"/>
              <a:t>Информатика.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6176" y="269792"/>
            <a:ext cx="6480048" cy="175260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Что она из себя представляет?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34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853">
        <p14:glitter pattern="hexagon"/>
      </p:transition>
    </mc:Choice>
    <mc:Fallback>
      <p:transition spd="slow" advClick="0" advTm="385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История информационных технологий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100" dirty="0"/>
              <a:t>21 января 1888 — прошло частичное испытание Аналитической машины Бэббиджа, которую построил его сын; было успешно вычислено число Пи</a:t>
            </a:r>
          </a:p>
          <a:p>
            <a:r>
              <a:rPr lang="ru-RU" sz="1100" dirty="0"/>
              <a:t>12 мая 1941 года — Представлена вниманию научной общественности Z3 — программируемая вычислительная машина, обладающая всеми свойствами современного компьютера, созданная немецким инженером Конрадом </a:t>
            </a:r>
            <a:r>
              <a:rPr lang="ru-RU" sz="1100" dirty="0" err="1"/>
              <a:t>Цузе</a:t>
            </a:r>
            <a:r>
              <a:rPr lang="ru-RU" sz="1100" dirty="0"/>
              <a:t>.</a:t>
            </a:r>
          </a:p>
          <a:p>
            <a:r>
              <a:rPr lang="ru-RU" sz="1100" dirty="0"/>
              <a:t>1944 г. — запущен Марк I — первый американский программируемый компьютер.</a:t>
            </a:r>
          </a:p>
          <a:p>
            <a:r>
              <a:rPr lang="ru-RU" sz="1100" dirty="0"/>
              <a:t>2 октября 1955 — остановлен ENIAC, одна из первых цифровых вычислительных машин.</a:t>
            </a:r>
          </a:p>
          <a:p>
            <a:r>
              <a:rPr lang="ru-RU" sz="1100" dirty="0"/>
              <a:t>13 сентября 1956 — компания IBM представила первый накопитель на жестких магнитных дисках («винчестер») RAMAC объёмом 5 Мегабайт</a:t>
            </a:r>
          </a:p>
          <a:p>
            <a:r>
              <a:rPr lang="ru-RU" sz="1100" dirty="0"/>
              <a:t>12 сентября 1958 — в компании </a:t>
            </a:r>
            <a:r>
              <a:rPr lang="ru-RU" sz="1100" dirty="0" err="1"/>
              <a:t>Texas</a:t>
            </a:r>
            <a:r>
              <a:rPr lang="ru-RU" sz="1100" dirty="0"/>
              <a:t> </a:t>
            </a:r>
            <a:r>
              <a:rPr lang="ru-RU" sz="1100" dirty="0" err="1"/>
              <a:t>Instruments</a:t>
            </a:r>
            <a:r>
              <a:rPr lang="ru-RU" sz="1100" dirty="0"/>
              <a:t> заработала первая микросхема (изобретателями микросхемы считают Джека </a:t>
            </a:r>
            <a:r>
              <a:rPr lang="ru-RU" sz="1100" dirty="0" err="1"/>
              <a:t>Килби</a:t>
            </a:r>
            <a:r>
              <a:rPr lang="ru-RU" sz="1100" dirty="0"/>
              <a:t> и одного из основателей </a:t>
            </a:r>
            <a:r>
              <a:rPr lang="ru-RU" sz="1100" dirty="0" err="1"/>
              <a:t>Intel</a:t>
            </a:r>
            <a:r>
              <a:rPr lang="ru-RU" sz="1100" dirty="0"/>
              <a:t> Роберта </a:t>
            </a:r>
            <a:r>
              <a:rPr lang="ru-RU" sz="1100" dirty="0" err="1"/>
              <a:t>Нойса</a:t>
            </a:r>
            <a:r>
              <a:rPr lang="ru-RU" sz="1100" dirty="0"/>
              <a:t>)</a:t>
            </a:r>
          </a:p>
          <a:p>
            <a:r>
              <a:rPr lang="ru-RU" sz="1100" dirty="0"/>
              <a:t>19 декабря 1974 — поступил в продажу компьютер </a:t>
            </a:r>
            <a:r>
              <a:rPr lang="ru-RU" sz="1100" dirty="0" err="1"/>
              <a:t>Altair</a:t>
            </a:r>
            <a:r>
              <a:rPr lang="ru-RU" sz="1100" dirty="0"/>
              <a:t> 8800</a:t>
            </a:r>
          </a:p>
          <a:p>
            <a:r>
              <a:rPr lang="ru-RU" sz="1100" dirty="0"/>
              <a:t>3 апреля 1986 — корпорация IBM объявляет о выпуске первой модели портативного компьютера: </a:t>
            </a:r>
            <a:r>
              <a:rPr lang="ru-RU" sz="1100" dirty="0" err="1"/>
              <a:t>лаптоп</a:t>
            </a:r>
            <a:r>
              <a:rPr lang="ru-RU" sz="1100" dirty="0"/>
              <a:t> IBM 541, или РС </a:t>
            </a:r>
            <a:r>
              <a:rPr lang="ru-RU" sz="1100" dirty="0" err="1"/>
              <a:t>Convertible</a:t>
            </a:r>
            <a:r>
              <a:rPr lang="ru-RU" sz="1100" dirty="0"/>
              <a:t> на процессоре </a:t>
            </a:r>
            <a:r>
              <a:rPr lang="ru-RU" sz="1100" dirty="0" err="1"/>
              <a:t>Intel</a:t>
            </a:r>
            <a:r>
              <a:rPr lang="ru-RU" sz="1100" dirty="0"/>
              <a:t> 8088, весил 5,4 кг</a:t>
            </a:r>
          </a:p>
          <a:p>
            <a:r>
              <a:rPr lang="ru-RU" sz="1100" dirty="0"/>
              <a:t>1987 — </a:t>
            </a:r>
            <a:r>
              <a:rPr lang="ru-RU" sz="1100" dirty="0" err="1"/>
              <a:t>Intel</a:t>
            </a:r>
            <a:r>
              <a:rPr lang="ru-RU" sz="1100" dirty="0"/>
              <a:t> представляет новый вариант процессора 80386DX с рабочей частотой 20 МГц. IBM выпускает новый компьютер PS/2, который, однако, не повторяет успеха своего предшественника. Первая модель была укомплектована процессором 8088 с частотой 8МГц, 640 кбайт оперативной памяти, жестким диском на 20 Мбайт, 3,5-дюймовым дисководом для дискет емкостью 720 кбайт. На некоторых компьютерах установлен первый вариант операционной системы OS/2, разработанной совместно IBM и </a:t>
            </a:r>
            <a:r>
              <a:rPr lang="ru-RU" sz="1100" dirty="0" err="1"/>
              <a:t>Microsoft</a:t>
            </a:r>
            <a:r>
              <a:rPr lang="ru-RU" sz="1100" dirty="0"/>
              <a:t>. Стоимость первой модели — 2090 долл. Шведский Национальный Институт Контроля и Измерений утверждает стандарт MRP — первый стандарт допустимых значений излучений мониторов. U. S. </a:t>
            </a:r>
            <a:r>
              <a:rPr lang="ru-RU" sz="1100" dirty="0" err="1"/>
              <a:t>Robotics</a:t>
            </a:r>
            <a:r>
              <a:rPr lang="ru-RU" sz="1100" dirty="0"/>
              <a:t> представляет модем </a:t>
            </a:r>
            <a:r>
              <a:rPr lang="ru-RU" sz="1100" dirty="0" err="1"/>
              <a:t>Courier</a:t>
            </a:r>
            <a:r>
              <a:rPr lang="ru-RU" sz="1100" dirty="0"/>
              <a:t> HST 9600 (скорость — 9600 бод</a:t>
            </a:r>
            <a:r>
              <a:rPr lang="ru-RU" sz="1100" dirty="0" smtClean="0"/>
              <a:t>).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078540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34004">
        <p14:flythrough/>
      </p:transition>
    </mc:Choice>
    <mc:Fallback>
      <p:transition spd="slow" advClick="0" advTm="13400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5577483"/>
          </a:xfrm>
        </p:spPr>
        <p:txBody>
          <a:bodyPr>
            <a:normAutofit/>
          </a:bodyPr>
          <a:lstStyle/>
          <a:p>
            <a:r>
              <a:rPr lang="ru-RU" sz="1100" dirty="0"/>
              <a:t>1988 — </a:t>
            </a:r>
            <a:r>
              <a:rPr lang="ru-RU" sz="1100" dirty="0" err="1"/>
              <a:t>Compaq</a:t>
            </a:r>
            <a:r>
              <a:rPr lang="ru-RU" sz="1100" dirty="0"/>
              <a:t> выпускает первый компьютер с оперативной памятью 640 кбайт — стандартная память для всех последующих поколений DOS. </a:t>
            </a:r>
            <a:r>
              <a:rPr lang="ru-RU" sz="1100" dirty="0" err="1"/>
              <a:t>Intel</a:t>
            </a:r>
            <a:r>
              <a:rPr lang="ru-RU" sz="1100" dirty="0"/>
              <a:t> представляет «урезанный» вариант процессора класса 386 — 80386SX (с отключенным сопроцессором). Рабочие частоты — 16— 33 МГц, производительность 2—3 млн операций в секунду. Бывший «</a:t>
            </a:r>
            <a:r>
              <a:rPr lang="ru-RU" sz="1100" dirty="0" err="1"/>
              <a:t>эппловец</a:t>
            </a:r>
            <a:r>
              <a:rPr lang="ru-RU" sz="1100" dirty="0"/>
              <a:t>» Стив Джобс и основанная им компания </a:t>
            </a:r>
            <a:r>
              <a:rPr lang="ru-RU" sz="1100" dirty="0" err="1"/>
              <a:t>NeXT</a:t>
            </a:r>
            <a:r>
              <a:rPr lang="ru-RU" sz="1100" dirty="0"/>
              <a:t> выпускают первую рабочую станцию </a:t>
            </a:r>
            <a:r>
              <a:rPr lang="ru-RU" sz="1100" dirty="0" err="1"/>
              <a:t>NeXT</a:t>
            </a:r>
            <a:r>
              <a:rPr lang="ru-RU" sz="1100" dirty="0"/>
              <a:t>, оснащенную новым процессором </a:t>
            </a:r>
            <a:r>
              <a:rPr lang="ru-RU" sz="1100" dirty="0" err="1"/>
              <a:t>Motorola</a:t>
            </a:r>
            <a:r>
              <a:rPr lang="ru-RU" sz="1100" dirty="0"/>
              <a:t>, фантастическим объемом оперативной памяти (8 Мбайт), 17-дюймовым монитором и жестким диском на 256 Мбайт. Цена компьютера — 6500 долл. На компьютерах был установлен первый вариант операционной системы </a:t>
            </a:r>
            <a:r>
              <a:rPr lang="ru-RU" sz="1100" dirty="0" err="1"/>
              <a:t>NeXTStep</a:t>
            </a:r>
            <a:r>
              <a:rPr lang="ru-RU" sz="1100" dirty="0"/>
              <a:t>. </a:t>
            </a:r>
            <a:r>
              <a:rPr lang="ru-RU" sz="1100" dirty="0" err="1"/>
              <a:t>Hewlett-Packard</a:t>
            </a:r>
            <a:r>
              <a:rPr lang="ru-RU" sz="1100" dirty="0"/>
              <a:t> выпускает первый струйный принтер серии </a:t>
            </a:r>
            <a:r>
              <a:rPr lang="ru-RU" sz="1100" dirty="0" err="1"/>
              <a:t>DeskJet</a:t>
            </a:r>
            <a:r>
              <a:rPr lang="ru-RU" sz="1100" dirty="0"/>
              <a:t>. Первый диск CD-RW создан компанией </a:t>
            </a:r>
            <a:r>
              <a:rPr lang="ru-RU" sz="1100" dirty="0" err="1"/>
              <a:t>Tandy</a:t>
            </a:r>
            <a:r>
              <a:rPr lang="ru-RU" sz="1100" dirty="0"/>
              <a:t>.</a:t>
            </a:r>
          </a:p>
          <a:p>
            <a:r>
              <a:rPr lang="ru-RU" sz="1100" dirty="0"/>
              <a:t>1989 — </a:t>
            </a:r>
            <a:r>
              <a:rPr lang="ru-RU" sz="1100" dirty="0" err="1"/>
              <a:t>Creative</a:t>
            </a:r>
            <a:r>
              <a:rPr lang="ru-RU" sz="1100" dirty="0"/>
              <a:t> </a:t>
            </a:r>
            <a:r>
              <a:rPr lang="ru-RU" sz="1100" dirty="0" err="1"/>
              <a:t>Labs</a:t>
            </a:r>
            <a:r>
              <a:rPr lang="ru-RU" sz="1100" dirty="0"/>
              <a:t> представляет </a:t>
            </a:r>
            <a:r>
              <a:rPr lang="ru-RU" sz="1100" dirty="0" err="1"/>
              <a:t>Sound</a:t>
            </a:r>
            <a:r>
              <a:rPr lang="ru-RU" sz="1100" dirty="0"/>
              <a:t> </a:t>
            </a:r>
            <a:r>
              <a:rPr lang="ru-RU" sz="1100" dirty="0" err="1"/>
              <a:t>Blaster</a:t>
            </a:r>
            <a:r>
              <a:rPr lang="ru-RU" sz="1100" dirty="0"/>
              <a:t> 1.0, 8-битную монофоническую звуковую карту для PC. </a:t>
            </a:r>
            <a:r>
              <a:rPr lang="ru-RU" sz="1100" dirty="0" err="1"/>
              <a:t>Intel</a:t>
            </a:r>
            <a:r>
              <a:rPr lang="ru-RU" sz="1100" dirty="0"/>
              <a:t> выпускает первую модель процессора семейства 486DX (1,25 миллионов транзисторов, в позднейших моделях — до 1,6) с частотой 20 МГц и скоростью вычислений в 20 млн операций в секунду. IBM выпускает первый винчестер емкостью в 1 Гбайт— «модель 3380» весом более 250 кг и стоимостью 40 000 долл. Рождение стандарта </a:t>
            </a:r>
            <a:r>
              <a:rPr lang="ru-RU" sz="1100" dirty="0" err="1"/>
              <a:t>SuperVGA</a:t>
            </a:r>
            <a:r>
              <a:rPr lang="ru-RU" sz="1100" dirty="0"/>
              <a:t> (разрешение 800x600 точек с поддержкой 16 тысяч цветов).</a:t>
            </a:r>
          </a:p>
          <a:p>
            <a:r>
              <a:rPr lang="ru-RU" sz="1100" dirty="0"/>
              <a:t>1990 — </a:t>
            </a:r>
            <a:r>
              <a:rPr lang="ru-RU" sz="1100" dirty="0" err="1"/>
              <a:t>Intel</a:t>
            </a:r>
            <a:r>
              <a:rPr lang="ru-RU" sz="1100" dirty="0"/>
              <a:t> представляет новый процессор — 32-разрядный 80486SX. Скорость — 27 млн операций в секунду. Создание MSDOS 4.01 и </a:t>
            </a:r>
            <a:r>
              <a:rPr lang="ru-RU" sz="1100" dirty="0" err="1"/>
              <a:t>Windows</a:t>
            </a:r>
            <a:r>
              <a:rPr lang="ru-RU" sz="1100" dirty="0"/>
              <a:t> 3.0. IBM представляет новый стандарт </a:t>
            </a:r>
            <a:r>
              <a:rPr lang="ru-RU" sz="1100" dirty="0" err="1"/>
              <a:t>видеоплат</a:t>
            </a:r>
            <a:r>
              <a:rPr lang="ru-RU" sz="1100" dirty="0"/>
              <a:t> — XGA — в качестве замены традиционному VGA (разрешение 1024x768 точек с поддержкой 65 тысяч цветов). Разработана спецификация стандарта интерфейса SCSI-2.</a:t>
            </a:r>
          </a:p>
          <a:p>
            <a:r>
              <a:rPr lang="ru-RU" sz="1100" dirty="0"/>
              <a:t>1991 — </a:t>
            </a:r>
            <a:r>
              <a:rPr lang="ru-RU" sz="1100" dirty="0" err="1"/>
              <a:t>Apple</a:t>
            </a:r>
            <a:r>
              <a:rPr lang="ru-RU" sz="1100" dirty="0"/>
              <a:t> представляет первый монохромный ручной сканер. AMD представляет усовершенствованные «клоны» процессоров </a:t>
            </a:r>
            <a:r>
              <a:rPr lang="ru-RU" sz="1100" dirty="0" err="1"/>
              <a:t>Intel</a:t>
            </a:r>
            <a:r>
              <a:rPr lang="ru-RU" sz="1100" dirty="0"/>
              <a:t> — 386DX с тактовой частотой 40 МГц, a </a:t>
            </a:r>
            <a:r>
              <a:rPr lang="ru-RU" sz="1100" dirty="0" err="1"/>
              <a:t>Intel</a:t>
            </a:r>
            <a:r>
              <a:rPr lang="ru-RU" sz="1100" dirty="0"/>
              <a:t> — процессор 486 SX с частотой 20 МГц (около 900 000 транзисторов). Утвержден первый стандарт </a:t>
            </a:r>
            <a:r>
              <a:rPr lang="ru-RU" sz="1100" dirty="0" err="1"/>
              <a:t>мультимедиакомпьютера</a:t>
            </a:r>
            <a:r>
              <a:rPr lang="ru-RU" sz="1100" dirty="0"/>
              <a:t>, созданный </a:t>
            </a:r>
            <a:r>
              <a:rPr lang="ru-RU" sz="1100" dirty="0" err="1"/>
              <a:t>Microsoft</a:t>
            </a:r>
            <a:r>
              <a:rPr lang="ru-RU" sz="1100" dirty="0"/>
              <a:t> в содружестве с рядом крупнейших производителей ПК — МРС. Первая стерео музыкальная карта — 8-битный </a:t>
            </a:r>
            <a:r>
              <a:rPr lang="ru-RU" sz="1100" dirty="0" err="1"/>
              <a:t>Sound</a:t>
            </a:r>
            <a:r>
              <a:rPr lang="ru-RU" sz="1100" dirty="0"/>
              <a:t> </a:t>
            </a:r>
            <a:r>
              <a:rPr lang="ru-RU" sz="1100" dirty="0" err="1"/>
              <a:t>Blaster</a:t>
            </a:r>
            <a:r>
              <a:rPr lang="ru-RU" sz="1100" dirty="0"/>
              <a:t> </a:t>
            </a:r>
            <a:r>
              <a:rPr lang="ru-RU" sz="1100" dirty="0" err="1"/>
              <a:t>Pro</a:t>
            </a:r>
            <a:r>
              <a:rPr lang="ru-RU" sz="1100" dirty="0"/>
              <a:t>. IBM представляет первый ноутбук с экраном на основе активной цветной жидкокристаллической матрицы (AC LCD) — </a:t>
            </a:r>
            <a:r>
              <a:rPr lang="ru-RU" sz="1100" dirty="0" err="1"/>
              <a:t>Thinkpad</a:t>
            </a:r>
            <a:r>
              <a:rPr lang="ru-RU" sz="1100" dirty="0"/>
              <a:t> 700C.</a:t>
            </a:r>
          </a:p>
          <a:p>
            <a:r>
              <a:rPr lang="ru-RU" sz="1100" dirty="0"/>
              <a:t>1992 — NEC выпускает первый привод CD-ROM с удвоенной скоростью. </a:t>
            </a:r>
            <a:r>
              <a:rPr lang="ru-RU" sz="1100" dirty="0" err="1"/>
              <a:t>Intel</a:t>
            </a:r>
            <a:r>
              <a:rPr lang="ru-RU" sz="1100" dirty="0"/>
              <a:t> представляет процессор 486DX2/40 с «удвоением» частоты системной шины (1,25 млн транзисторов). Скорость — 41 млн операций в секунду. Одновременно </a:t>
            </a:r>
            <a:r>
              <a:rPr lang="ru-RU" sz="1100" dirty="0" err="1"/>
              <a:t>Cyrix</a:t>
            </a:r>
            <a:r>
              <a:rPr lang="ru-RU" sz="1100" dirty="0"/>
              <a:t> выпускает на рынок «урезанный» процессор 486SLC (с отключенным сопроцессором).</a:t>
            </a:r>
          </a:p>
        </p:txBody>
      </p:sp>
    </p:spTree>
    <p:extLst>
      <p:ext uri="{BB962C8B-B14F-4D97-AF65-F5344CB8AC3E}">
        <p14:creationId xmlns:p14="http://schemas.microsoft.com/office/powerpoint/2010/main" val="2229078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36485">
        <p14:flythrough/>
      </p:transition>
    </mc:Choice>
    <mc:Fallback>
      <p:transition spd="slow" advClick="0" advTm="13648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7467600" cy="5822107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1050" dirty="0">
                <a:solidFill>
                  <a:srgbClr val="00FF00"/>
                </a:solidFill>
              </a:rPr>
              <a:t>Сети</a:t>
            </a:r>
          </a:p>
          <a:p>
            <a:r>
              <a:rPr lang="ru-RU" sz="1050" dirty="0"/>
              <a:t>9 октября 1876 — Александр </a:t>
            </a:r>
            <a:r>
              <a:rPr lang="ru-RU" sz="1050" dirty="0" err="1"/>
              <a:t>Грэхам</a:t>
            </a:r>
            <a:r>
              <a:rPr lang="ru-RU" sz="1050" dirty="0"/>
              <a:t> Белл организовал первые телефонные переговоры по телеграфным проводам.</a:t>
            </a:r>
          </a:p>
          <a:p>
            <a:r>
              <a:rPr lang="ru-RU" sz="1050" dirty="0"/>
              <a:t>15 октября 1950 — запущена первая служба радиопейджинга.</a:t>
            </a:r>
          </a:p>
          <a:p>
            <a:r>
              <a:rPr lang="ru-RU" sz="1050" dirty="0"/>
              <a:t>В </a:t>
            </a:r>
            <a:r>
              <a:rPr lang="ru-RU" sz="1050" dirty="0" smtClean="0"/>
              <a:t>сентябре </a:t>
            </a:r>
            <a:r>
              <a:rPr lang="ru-RU" sz="1050" dirty="0"/>
              <a:t>1980 — опубликована спецификация </a:t>
            </a:r>
            <a:r>
              <a:rPr lang="ru-RU" sz="1050" dirty="0" err="1"/>
              <a:t>Ethernet</a:t>
            </a:r>
            <a:r>
              <a:rPr lang="ru-RU" sz="1050" dirty="0" smtClean="0"/>
              <a:t>.</a:t>
            </a:r>
          </a:p>
          <a:p>
            <a:pPr marL="36576" indent="0">
              <a:buNone/>
            </a:pPr>
            <a:r>
              <a:rPr lang="ru-RU" sz="1050" dirty="0" smtClean="0"/>
              <a:t>        </a:t>
            </a:r>
          </a:p>
          <a:p>
            <a:pPr marL="36576" indent="0">
              <a:buNone/>
            </a:pPr>
            <a:r>
              <a:rPr lang="ru-RU" sz="1050" dirty="0" smtClean="0">
                <a:solidFill>
                  <a:srgbClr val="00FF00"/>
                </a:solidFill>
              </a:rPr>
              <a:t>Интернет</a:t>
            </a:r>
            <a:endParaRPr lang="ru-RU" sz="1050" dirty="0">
              <a:solidFill>
                <a:srgbClr val="00FF00"/>
              </a:solidFill>
            </a:endParaRPr>
          </a:p>
          <a:p>
            <a:r>
              <a:rPr lang="ru-RU" sz="1050" dirty="0"/>
              <a:t>12 ноября 1990 — специалист по информатике Тим </a:t>
            </a:r>
            <a:r>
              <a:rPr lang="ru-RU" sz="1050" dirty="0" err="1"/>
              <a:t>Бернерс</a:t>
            </a:r>
            <a:r>
              <a:rPr lang="ru-RU" sz="1050" dirty="0"/>
              <a:t>-Ли опубликовал предложения по системе гипертекстовых диаграмм, дав ей название </a:t>
            </a:r>
            <a:r>
              <a:rPr lang="ru-RU" sz="1050" dirty="0" err="1"/>
              <a:t>World</a:t>
            </a:r>
            <a:r>
              <a:rPr lang="ru-RU" sz="1050" dirty="0"/>
              <a:t> </a:t>
            </a:r>
            <a:r>
              <a:rPr lang="ru-RU" sz="1050" dirty="0" err="1"/>
              <a:t>Wide</a:t>
            </a:r>
            <a:r>
              <a:rPr lang="ru-RU" sz="1050" dirty="0"/>
              <a:t> </a:t>
            </a:r>
            <a:r>
              <a:rPr lang="ru-RU" sz="1050" dirty="0" err="1"/>
              <a:t>Web</a:t>
            </a:r>
            <a:r>
              <a:rPr lang="ru-RU" sz="1050" dirty="0"/>
              <a:t>.</a:t>
            </a:r>
          </a:p>
          <a:p>
            <a:r>
              <a:rPr lang="ru-RU" sz="1050" dirty="0"/>
              <a:t>18 сентября 1998 — сформирована некоммерческая </a:t>
            </a:r>
            <a:r>
              <a:rPr lang="ru-RU" sz="1050" dirty="0" err="1"/>
              <a:t>организацая</a:t>
            </a:r>
            <a:r>
              <a:rPr lang="ru-RU" sz="1050" dirty="0"/>
              <a:t> ICANN для управления системой доменных имен</a:t>
            </a:r>
            <a:r>
              <a:rPr lang="ru-RU" sz="1050" dirty="0" smtClean="0"/>
              <a:t>.</a:t>
            </a:r>
          </a:p>
          <a:p>
            <a:pPr marL="36576" indent="0">
              <a:buNone/>
            </a:pPr>
            <a:r>
              <a:rPr lang="ru-RU" sz="1050" dirty="0">
                <a:solidFill>
                  <a:srgbClr val="00FF00"/>
                </a:solidFill>
              </a:rPr>
              <a:t>Программное </a:t>
            </a:r>
            <a:r>
              <a:rPr lang="ru-RU" sz="1050" dirty="0" smtClean="0">
                <a:solidFill>
                  <a:srgbClr val="00FF00"/>
                </a:solidFill>
              </a:rPr>
              <a:t>обеспечение</a:t>
            </a:r>
          </a:p>
          <a:p>
            <a:r>
              <a:rPr lang="ru-RU" sz="1050" dirty="0"/>
              <a:t>9 </a:t>
            </a:r>
            <a:r>
              <a:rPr lang="ru-RU" sz="1050" dirty="0" smtClean="0"/>
              <a:t>сентября </a:t>
            </a:r>
            <a:r>
              <a:rPr lang="ru-RU" sz="1050" dirty="0"/>
              <a:t>1945 — был официально зарегистрирован первый в истории </a:t>
            </a:r>
            <a:r>
              <a:rPr lang="ru-RU" sz="1050" dirty="0" smtClean="0"/>
              <a:t>баг</a:t>
            </a:r>
          </a:p>
          <a:p>
            <a:r>
              <a:rPr lang="ru-RU" sz="1050" dirty="0"/>
              <a:t>9 сентября 1994 — Марк </a:t>
            </a:r>
            <a:r>
              <a:rPr lang="ru-RU" sz="1050" dirty="0" err="1"/>
              <a:t>Андриссен</a:t>
            </a:r>
            <a:r>
              <a:rPr lang="ru-RU" sz="1050" dirty="0"/>
              <a:t> представил публике свой новый веб-браузер, получивший название </a:t>
            </a:r>
            <a:r>
              <a:rPr lang="ru-RU" sz="1050" dirty="0" err="1"/>
              <a:t>Mosaic</a:t>
            </a:r>
            <a:r>
              <a:rPr lang="ru-RU" sz="1050" dirty="0"/>
              <a:t> </a:t>
            </a:r>
            <a:r>
              <a:rPr lang="ru-RU" sz="1050" dirty="0" err="1"/>
              <a:t>Netscape</a:t>
            </a:r>
            <a:r>
              <a:rPr lang="ru-RU" sz="1050" dirty="0" smtClean="0"/>
              <a:t>.</a:t>
            </a:r>
          </a:p>
          <a:p>
            <a:pPr marL="36576" indent="0">
              <a:buNone/>
            </a:pPr>
            <a:r>
              <a:rPr lang="ru-RU" sz="1050" dirty="0">
                <a:solidFill>
                  <a:srgbClr val="00FF00"/>
                </a:solidFill>
              </a:rPr>
              <a:t>Прикладное ПО</a:t>
            </a:r>
          </a:p>
          <a:p>
            <a:r>
              <a:rPr lang="ru-RU" sz="1050" dirty="0"/>
              <a:t>13 октября 1982 — представлены электронные таблицы </a:t>
            </a:r>
            <a:r>
              <a:rPr lang="ru-RU" sz="1050" dirty="0" err="1"/>
              <a:t>Lotus</a:t>
            </a:r>
            <a:r>
              <a:rPr lang="ru-RU" sz="1050" dirty="0"/>
              <a:t> 1-2-3.</a:t>
            </a:r>
          </a:p>
          <a:p>
            <a:r>
              <a:rPr lang="ru-RU" sz="1050" dirty="0"/>
              <a:t>30 сентября 1985 — выпущены электронные таблицы </a:t>
            </a:r>
            <a:r>
              <a:rPr lang="ru-RU" sz="1050" dirty="0" err="1"/>
              <a:t>Microsoft</a:t>
            </a:r>
            <a:r>
              <a:rPr lang="ru-RU" sz="1050" dirty="0"/>
              <a:t> </a:t>
            </a:r>
            <a:r>
              <a:rPr lang="ru-RU" sz="1050" dirty="0" err="1"/>
              <a:t>Excel</a:t>
            </a:r>
            <a:r>
              <a:rPr lang="ru-RU" sz="1050" dirty="0"/>
              <a:t>.</a:t>
            </a:r>
          </a:p>
          <a:p>
            <a:r>
              <a:rPr lang="ru-RU" sz="1050" dirty="0"/>
              <a:t>19 октября 1998 — </a:t>
            </a:r>
            <a:r>
              <a:rPr lang="ru-RU" sz="1050" dirty="0" smtClean="0"/>
              <a:t>Министерство </a:t>
            </a:r>
            <a:r>
              <a:rPr lang="ru-RU" sz="1050" dirty="0"/>
              <a:t>юстиции США выдвинуло против </a:t>
            </a:r>
            <a:r>
              <a:rPr lang="ru-RU" sz="1050" dirty="0" err="1"/>
              <a:t>Microsoft</a:t>
            </a:r>
            <a:r>
              <a:rPr lang="ru-RU" sz="1050" dirty="0"/>
              <a:t> антимонопольный иск</a:t>
            </a:r>
            <a:r>
              <a:rPr lang="ru-RU" sz="1050" dirty="0" smtClean="0"/>
              <a:t>.</a:t>
            </a:r>
          </a:p>
          <a:p>
            <a:pPr marL="36576" indent="0">
              <a:buNone/>
            </a:pPr>
            <a:r>
              <a:rPr lang="ru-RU" sz="1050" dirty="0" smtClean="0">
                <a:solidFill>
                  <a:srgbClr val="00FF00"/>
                </a:solidFill>
              </a:rPr>
              <a:t>Операционные </a:t>
            </a:r>
            <a:r>
              <a:rPr lang="ru-RU" sz="1050" dirty="0">
                <a:solidFill>
                  <a:srgbClr val="00FF00"/>
                </a:solidFill>
              </a:rPr>
              <a:t>системы</a:t>
            </a:r>
          </a:p>
          <a:p>
            <a:r>
              <a:rPr lang="ru-RU" sz="1050" dirty="0"/>
              <a:t>3 ноября 1971 — было опубликовано подготовленное исследователями </a:t>
            </a:r>
            <a:r>
              <a:rPr lang="ru-RU" sz="1050" dirty="0" err="1"/>
              <a:t>Bell</a:t>
            </a:r>
            <a:r>
              <a:rPr lang="ru-RU" sz="1050" dirty="0"/>
              <a:t> </a:t>
            </a:r>
            <a:r>
              <a:rPr lang="ru-RU" sz="1050" dirty="0" err="1"/>
              <a:t>Telephone</a:t>
            </a:r>
            <a:r>
              <a:rPr lang="ru-RU" sz="1050" dirty="0"/>
              <a:t> </a:t>
            </a:r>
            <a:r>
              <a:rPr lang="ru-RU" sz="1050" dirty="0" err="1"/>
              <a:t>Labs</a:t>
            </a:r>
            <a:r>
              <a:rPr lang="ru-RU" sz="1050" dirty="0"/>
              <a:t> руководство </a:t>
            </a:r>
            <a:r>
              <a:rPr lang="ru-RU" sz="1050" dirty="0" err="1"/>
              <a:t>Unix</a:t>
            </a:r>
            <a:r>
              <a:rPr lang="ru-RU" sz="1050" dirty="0"/>
              <a:t> </a:t>
            </a:r>
            <a:r>
              <a:rPr lang="ru-RU" sz="1050" dirty="0" err="1"/>
              <a:t>Programmer’s</a:t>
            </a:r>
            <a:r>
              <a:rPr lang="ru-RU" sz="1050" dirty="0"/>
              <a:t> </a:t>
            </a:r>
            <a:r>
              <a:rPr lang="ru-RU" sz="1050" dirty="0" err="1"/>
              <a:t>Manual</a:t>
            </a:r>
            <a:r>
              <a:rPr lang="ru-RU" sz="1050" dirty="0"/>
              <a:t>, </a:t>
            </a:r>
            <a:r>
              <a:rPr lang="ru-RU" sz="1050" dirty="0" smtClean="0"/>
              <a:t>которое </a:t>
            </a:r>
            <a:r>
              <a:rPr lang="ru-RU" sz="1050" dirty="0"/>
              <a:t>стало первой документацией по </a:t>
            </a:r>
            <a:r>
              <a:rPr lang="ru-RU" sz="1050" dirty="0" err="1" smtClean="0"/>
              <a:t>Unix</a:t>
            </a:r>
            <a:r>
              <a:rPr lang="ru-RU" sz="1050" dirty="0" smtClean="0"/>
              <a:t>.</a:t>
            </a:r>
          </a:p>
          <a:p>
            <a:pPr marL="36576" indent="0">
              <a:buNone/>
            </a:pPr>
            <a:r>
              <a:rPr lang="ru-RU" sz="1050" dirty="0" smtClean="0">
                <a:solidFill>
                  <a:srgbClr val="00FF00"/>
                </a:solidFill>
              </a:rPr>
              <a:t>Деятели</a:t>
            </a:r>
          </a:p>
          <a:p>
            <a:r>
              <a:rPr lang="ru-RU" sz="1050" dirty="0"/>
              <a:t>2 ноября 1815 — родился Джордж Буль, автор двоичной (булевой) логики.</a:t>
            </a:r>
          </a:p>
          <a:p>
            <a:r>
              <a:rPr lang="ru-RU" sz="1050" dirty="0"/>
              <a:t>7 сентября 1912 — родился Дэвид Паккард, один из основателей </a:t>
            </a:r>
            <a:r>
              <a:rPr lang="ru-RU" sz="1050" dirty="0" err="1"/>
              <a:t>Hewlett-Packard</a:t>
            </a:r>
            <a:r>
              <a:rPr lang="ru-RU" sz="1050" dirty="0"/>
              <a:t>.</a:t>
            </a:r>
          </a:p>
          <a:p>
            <a:r>
              <a:rPr lang="ru-RU" sz="1050" dirty="0"/>
              <a:t>10 января 1938 — родился Д. Кнут, автор книги Искусство программирования.</a:t>
            </a:r>
          </a:p>
          <a:p>
            <a:r>
              <a:rPr lang="ru-RU" sz="1050" dirty="0"/>
              <a:t>28 октября 1955 — в Сиэтле родился Билл Гейтс, основатель компании </a:t>
            </a:r>
            <a:r>
              <a:rPr lang="ru-RU" sz="1050" dirty="0" err="1"/>
              <a:t>Microsoft</a:t>
            </a:r>
            <a:r>
              <a:rPr lang="ru-RU" sz="1050" dirty="0"/>
              <a:t>.</a:t>
            </a:r>
          </a:p>
          <a:p>
            <a:r>
              <a:rPr lang="ru-RU" sz="1050" dirty="0"/>
              <a:t>6 октября 1996 — скончался от тяжелейших травм, полученных в автомобильной катастрофе, Сеймур Крей, создатель первого суперкомпьютера Cray-1</a:t>
            </a:r>
            <a:endParaRPr lang="ru-RU" sz="1050" dirty="0" smtClean="0"/>
          </a:p>
        </p:txBody>
      </p:sp>
    </p:spTree>
    <p:extLst>
      <p:ext uri="{BB962C8B-B14F-4D97-AF65-F5344CB8AC3E}">
        <p14:creationId xmlns:p14="http://schemas.microsoft.com/office/powerpoint/2010/main" val="1553131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90486">
        <p14:honeycomb/>
      </p:transition>
    </mc:Choice>
    <mc:Fallback>
      <p:transition spd="slow" advClick="0" advTm="9048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>В широком смысле </a:t>
            </a:r>
            <a:r>
              <a:rPr lang="ru-RU" sz="1400" dirty="0" err="1"/>
              <a:t>информа́тика</a:t>
            </a:r>
            <a:r>
              <a:rPr lang="ru-RU" sz="1400" dirty="0"/>
              <a:t> есть наука о вычислениях, хранении и обработке информации. Она включает дисциплины, так или иначе относящиеся к вычислительным машинам: как абстрактные, вроде анализа алгоритмов, так и довольно конкретные, например, разработка языков программирования.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6950890" cy="3603376"/>
          </a:xfrm>
        </p:spPr>
      </p:pic>
    </p:spTree>
    <p:extLst>
      <p:ext uri="{BB962C8B-B14F-4D97-AF65-F5344CB8AC3E}">
        <p14:creationId xmlns:p14="http://schemas.microsoft.com/office/powerpoint/2010/main" val="2709382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16640">
        <p14:shred/>
      </p:transition>
    </mc:Choice>
    <mc:Fallback>
      <p:transition spd="slow" advClick="0" advTm="1664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101297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Информатика делится на ряд разделов.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92D050"/>
                </a:solidFill>
              </a:rPr>
              <a:t>Теоретическая </a:t>
            </a:r>
            <a:r>
              <a:rPr lang="ru-RU" dirty="0" smtClean="0">
                <a:solidFill>
                  <a:srgbClr val="92D050"/>
                </a:solidFill>
              </a:rPr>
              <a:t>информатика</a:t>
            </a:r>
          </a:p>
          <a:p>
            <a:r>
              <a:rPr lang="ru-RU" dirty="0">
                <a:solidFill>
                  <a:srgbClr val="92D050"/>
                </a:solidFill>
              </a:rPr>
              <a:t>Практическая </a:t>
            </a:r>
            <a:r>
              <a:rPr lang="ru-RU" dirty="0" smtClean="0">
                <a:solidFill>
                  <a:srgbClr val="92D050"/>
                </a:solidFill>
              </a:rPr>
              <a:t>информатика</a:t>
            </a:r>
          </a:p>
          <a:p>
            <a:r>
              <a:rPr lang="ru-RU" dirty="0">
                <a:solidFill>
                  <a:srgbClr val="92D050"/>
                </a:solidFill>
              </a:rPr>
              <a:t>Техническая </a:t>
            </a:r>
            <a:r>
              <a:rPr lang="ru-RU" dirty="0" smtClean="0">
                <a:solidFill>
                  <a:srgbClr val="92D050"/>
                </a:solidFill>
              </a:rPr>
              <a:t>информатика</a:t>
            </a:r>
          </a:p>
          <a:p>
            <a:r>
              <a:rPr lang="ru-RU" dirty="0">
                <a:solidFill>
                  <a:srgbClr val="92D050"/>
                </a:solidFill>
              </a:rPr>
              <a:t>Прикладная </a:t>
            </a:r>
            <a:r>
              <a:rPr lang="ru-RU" dirty="0" smtClean="0">
                <a:solidFill>
                  <a:srgbClr val="92D050"/>
                </a:solidFill>
              </a:rPr>
              <a:t>информатика</a:t>
            </a:r>
          </a:p>
          <a:p>
            <a:r>
              <a:rPr lang="ru-RU" dirty="0">
                <a:solidFill>
                  <a:srgbClr val="92D050"/>
                </a:solidFill>
              </a:rPr>
              <a:t>Естественная </a:t>
            </a:r>
            <a:r>
              <a:rPr lang="ru-RU" dirty="0" smtClean="0">
                <a:solidFill>
                  <a:srgbClr val="92D050"/>
                </a:solidFill>
              </a:rPr>
              <a:t>информатика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955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2363">
        <p14:gallery dir="l"/>
      </p:transition>
    </mc:Choice>
    <mc:Fallback>
      <p:transition spd="slow" advClick="0" advTm="1236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200" dirty="0">
                <a:solidFill>
                  <a:srgbClr val="FFFF00"/>
                </a:solidFill>
              </a:rPr>
              <a:t>Теоретическая информатика </a:t>
            </a:r>
            <a:r>
              <a:rPr lang="ru-RU" sz="1200" dirty="0"/>
              <a:t>— это научная область, предметом изучения которой являются информация и информационные процессы, в которой осуществляется изобретение и создание новых средств работы с информацией. Как любая фундаментальная наука, теоретическая информатика (в тесном взаимодействии с философией и кибернетикой) занимается созданием системы понятий, выявлением общих закономерностей, позволяющих описывать информацию и информационные процессы, протекающие в различных сферах (в природе, обществе, человеческом организме, технических системах).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7544" y="1443378"/>
            <a:ext cx="2520280" cy="387956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59832" y="1445952"/>
            <a:ext cx="457585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532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37950">
        <p14:vortex dir="r"/>
      </p:transition>
    </mc:Choice>
    <mc:Fallback>
      <p:transition spd="slow" advClick="0" advTm="379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 fontScale="90000"/>
          </a:bodyPr>
          <a:lstStyle/>
          <a:p>
            <a:r>
              <a:rPr lang="ru-RU" sz="1050" dirty="0" smtClean="0"/>
              <a:t> </a:t>
            </a:r>
            <a:r>
              <a:rPr lang="ru-RU" sz="1300" dirty="0" smtClean="0">
                <a:solidFill>
                  <a:srgbClr val="FFFF00"/>
                </a:solidFill>
              </a:rPr>
              <a:t>Практическая </a:t>
            </a:r>
            <a:r>
              <a:rPr lang="ru-RU" sz="1300" dirty="0">
                <a:solidFill>
                  <a:srgbClr val="FFFF00"/>
                </a:solidFill>
              </a:rPr>
              <a:t>информатика </a:t>
            </a:r>
            <a:r>
              <a:rPr lang="ru-RU" sz="1300" dirty="0"/>
              <a:t>обеспечивает фундаментальные понятия для решения стандартных задач, таких, как </a:t>
            </a:r>
            <a:r>
              <a:rPr lang="ru-RU" sz="1300" dirty="0" smtClean="0"/>
              <a:t> хранение </a:t>
            </a:r>
            <a:r>
              <a:rPr lang="ru-RU" sz="1300" dirty="0"/>
              <a:t>и управление информацией с помощью структур данных, построения алгоритмов, модели решения общих или сложных задач. Примеры включают в себя алгоритмы сортировки и быстрого преобразования Фурье.</a:t>
            </a:r>
            <a:br>
              <a:rPr lang="ru-RU" sz="1300" dirty="0"/>
            </a:br>
            <a:r>
              <a:rPr lang="ru-RU" sz="1300" dirty="0" smtClean="0"/>
              <a:t> Одной </a:t>
            </a:r>
            <a:r>
              <a:rPr lang="ru-RU" sz="1300" dirty="0"/>
              <a:t>из центральных тем практической информатики является инженерия программного обеспечения (англ. </a:t>
            </a:r>
            <a:r>
              <a:rPr lang="ru-RU" sz="1300" dirty="0" err="1"/>
              <a:t>Software</a:t>
            </a:r>
            <a:r>
              <a:rPr lang="ru-RU" sz="1300" dirty="0"/>
              <a:t> </a:t>
            </a:r>
            <a:r>
              <a:rPr lang="ru-RU" sz="1300" dirty="0" err="1"/>
              <a:t>Engineering</a:t>
            </a:r>
            <a:r>
              <a:rPr lang="ru-RU" sz="1300" dirty="0"/>
              <a:t>). Речь идет о систематическом процессе разработок от идеи до готового программного обеспечения.</a:t>
            </a:r>
            <a:br>
              <a:rPr lang="ru-RU" sz="1300" dirty="0"/>
            </a:br>
            <a:r>
              <a:rPr lang="ru-RU" sz="1300" dirty="0" smtClean="0"/>
              <a:t> Практическая </a:t>
            </a:r>
            <a:r>
              <a:rPr lang="ru-RU" sz="1300" dirty="0"/>
              <a:t>информатика предоставляет также необходимые инструменты для разработки программного обеспечения, например, компиляторы.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487" y="1772444"/>
            <a:ext cx="4391025" cy="4181475"/>
          </a:xfrm>
        </p:spPr>
      </p:pic>
    </p:spTree>
    <p:extLst>
      <p:ext uri="{BB962C8B-B14F-4D97-AF65-F5344CB8AC3E}">
        <p14:creationId xmlns:p14="http://schemas.microsoft.com/office/powerpoint/2010/main" val="2795786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50748">
        <p14:prism/>
      </p:transition>
    </mc:Choice>
    <mc:Fallback>
      <p:transition spd="slow" advClick="0" advTm="5074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833352"/>
          </a:xfrm>
        </p:spPr>
        <p:txBody>
          <a:bodyPr>
            <a:noAutofit/>
          </a:bodyPr>
          <a:lstStyle/>
          <a:p>
            <a:r>
              <a:rPr lang="ru-RU" sz="1200" dirty="0">
                <a:solidFill>
                  <a:srgbClr val="FFFF00"/>
                </a:solidFill>
              </a:rPr>
              <a:t>Техническая информатика </a:t>
            </a:r>
            <a:r>
              <a:rPr lang="ru-RU" sz="1200" dirty="0"/>
              <a:t>занимается аппаратной частью вычислительной техники, например основами микропроцессорной техники, компьютерных архитектур и распределенных систем. Таким образом, она обеспечивает связь с электротехникой. Компьютерная архитектура — это наука, исследующая концепции построения компьютеров. Здесь определяется и оптимизируется взаимодействие микропроцессора, памяти и периферийных контроллеров.</a:t>
            </a:r>
            <a:br>
              <a:rPr lang="ru-RU" sz="1200" dirty="0"/>
            </a:br>
            <a:r>
              <a:rPr lang="ru-RU" sz="1200" dirty="0"/>
              <a:t>Еще одним важным направлением является связь между машинами. Она обеспечивает электронный обмен данными между компьютерами и, следовательно, представляет собой техническую базу для Интернета. Помимо разработки маршрутизаторов, коммутаторов и межсетевых экранов, к этой дисциплине относятся разработка и стандартизация сетевых протоколов, таких как TCP, HTTP или SOAP, для обмена данными между машинами.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67543" y="2102637"/>
            <a:ext cx="3744413" cy="280831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355976" y="2094000"/>
            <a:ext cx="3478705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66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59717">
        <p14:shred/>
      </p:transition>
    </mc:Choice>
    <mc:Fallback>
      <p:transition spd="slow" advClick="0" advTm="5971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solidFill>
                  <a:srgbClr val="FFFF00"/>
                </a:solidFill>
              </a:rPr>
              <a:t>Прикладная информатика </a:t>
            </a:r>
            <a:r>
              <a:rPr lang="ru-RU" sz="1400" dirty="0"/>
              <a:t>объединяет конкретные применения информатики в тех или иных областях жизни, науки или производства, например, бизнес-информатика, </a:t>
            </a:r>
            <a:r>
              <a:rPr lang="ru-RU" sz="1400" dirty="0" err="1"/>
              <a:t>геоинформатика</a:t>
            </a:r>
            <a:r>
              <a:rPr lang="ru-RU" sz="1400" dirty="0"/>
              <a:t>, компьютерная лингвистика, </a:t>
            </a:r>
            <a:r>
              <a:rPr lang="ru-RU" sz="1400" dirty="0" err="1"/>
              <a:t>биоинформатика</a:t>
            </a:r>
            <a:r>
              <a:rPr lang="ru-RU" sz="1400" dirty="0"/>
              <a:t>, </a:t>
            </a:r>
            <a:r>
              <a:rPr lang="ru-RU" sz="1400" dirty="0" err="1"/>
              <a:t>хемоинформатика</a:t>
            </a:r>
            <a:r>
              <a:rPr lang="ru-RU" sz="1400" dirty="0"/>
              <a:t> и т.д.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2774155" cy="190882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429000"/>
            <a:ext cx="3568569" cy="20048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328" y="1412776"/>
            <a:ext cx="2952328" cy="190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299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6676">
        <p14:doors dir="vert"/>
      </p:transition>
    </mc:Choice>
    <mc:Fallback>
      <p:transition spd="slow" advClick="0" advTm="1667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200" dirty="0">
                <a:solidFill>
                  <a:srgbClr val="FFFF00"/>
                </a:solidFill>
              </a:rPr>
              <a:t>Естественная информатика </a:t>
            </a:r>
            <a:r>
              <a:rPr lang="ru-RU" sz="1200" dirty="0"/>
              <a:t>— это научное направление, изучающее процессы обработки информации, протекающие в природе, мозге и человеческом обществе. Она опирается на такие классические научные направления, как теории эволюции, морфогенеза и биологии развития, системные исследования, исследования мозга, ДНК, иммунной системы и клеточных мембран, теория менеджмента и группового поведения, история и </a:t>
            </a:r>
            <a:r>
              <a:rPr lang="ru-RU" sz="1200" dirty="0" smtClean="0"/>
              <a:t>другие. </a:t>
            </a:r>
            <a:r>
              <a:rPr lang="ru-RU" sz="1200" dirty="0"/>
              <a:t>Вторичной задачей этого направления является реализация полученных знаний в технических системах. Промежуточное место между этими двумя подходами занимает компьютерное моделирование естественных информационных процессов.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20" y="1628800"/>
            <a:ext cx="2302987" cy="172819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628800"/>
            <a:ext cx="2304255" cy="17281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709008"/>
            <a:ext cx="1873788" cy="17887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819" y="3709008"/>
            <a:ext cx="1873789" cy="17887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628800"/>
            <a:ext cx="226504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24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Click="0" advTm="45898">
        <p14:switch dir="r"/>
      </p:transition>
    </mc:Choice>
    <mc:Fallback>
      <p:transition spd="slow" advClick="0" advTm="4589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4400" dirty="0" smtClean="0">
                <a:solidFill>
                  <a:srgbClr val="FFFF00"/>
                </a:solidFill>
              </a:rPr>
              <a:t>История.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</a:t>
            </a:r>
            <a:endParaRPr lang="ru-RU" sz="105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>Отдельной наукой информатика была признана лишь в 1970-х; до этого она развивалась в составе математики, электроники и других технических наук. Некоторые начала информатики можно обнаружить даже в лингвистике. Первый факультет информатики был основан в 1962 году в университете </a:t>
            </a:r>
            <a:r>
              <a:rPr lang="ru-RU" sz="1400" dirty="0" err="1"/>
              <a:t>Пёрдью</a:t>
            </a:r>
            <a:r>
              <a:rPr lang="ru-RU" sz="1400" dirty="0"/>
              <a:t> (</a:t>
            </a:r>
            <a:r>
              <a:rPr lang="ru-RU" sz="1400" dirty="0" err="1"/>
              <a:t>Purdue</a:t>
            </a:r>
            <a:r>
              <a:rPr lang="ru-RU" sz="1400" dirty="0"/>
              <a:t> </a:t>
            </a:r>
            <a:r>
              <a:rPr lang="ru-RU" sz="1400" dirty="0" err="1"/>
              <a:t>University</a:t>
            </a:r>
            <a:r>
              <a:rPr lang="ru-RU" sz="1400" dirty="0"/>
              <a:t>). Сегодня факультеты и кафедры информатики имеются в большинстве университетов мира.</a:t>
            </a:r>
          </a:p>
          <a:p>
            <a:r>
              <a:rPr lang="ru-RU" sz="1400" dirty="0"/>
              <a:t>В школах СССР учебная дисциплина «Информатика» появилась в 1985 году одновременно с первым учебником А. П. Ершова «Основы информатики и вычислительной техники».</a:t>
            </a:r>
          </a:p>
          <a:p>
            <a:r>
              <a:rPr lang="ru-RU" sz="1400" dirty="0"/>
              <a:t>Высшей наградой за заслуги в области информатики является премия Тьюринга.</a:t>
            </a:r>
          </a:p>
          <a:p>
            <a:r>
              <a:rPr lang="ru-RU" sz="1400" dirty="0"/>
              <a:t>4 декабря отмечается День российской информатики, так как в этот день в 1948 году Государственный комитет Совета министров СССР по внедрению передовой техники в народное хозяйство зарегистрировал за номером 10 475 изобретение И. С. Брука и Б. И. </a:t>
            </a:r>
            <a:r>
              <a:rPr lang="ru-RU" sz="1400" dirty="0" err="1"/>
              <a:t>Рамеева</a:t>
            </a:r>
            <a:r>
              <a:rPr lang="ru-RU" sz="1400" dirty="0"/>
              <a:t> — цифровую электронную вычислительную </a:t>
            </a:r>
            <a:r>
              <a:rPr lang="ru-RU" sz="1400" dirty="0" smtClean="0"/>
              <a:t>машину.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48459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307">
        <p14:flip dir="r"/>
      </p:transition>
    </mc:Choice>
    <mc:Fallback>
      <p:transition spd="slow" advClick="0" advTm="6030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2474</TotalTime>
  <Words>1423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Информатика.</vt:lpstr>
      <vt:lpstr>В широком смысле информа́тика есть наука о вычислениях, хранении и обработке информации. Она включает дисциплины, так или иначе относящиеся к вычислительным машинам: как абстрактные, вроде анализа алгоритмов, так и довольно конкретные, например, разработка языков программирования.</vt:lpstr>
      <vt:lpstr>Информатика делится на ряд разделов.</vt:lpstr>
      <vt:lpstr>Теоретическая информатика — это научная область, предметом изучения которой являются информация и информационные процессы, в которой осуществляется изобретение и создание новых средств работы с информацией. Как любая фундаментальная наука, теоретическая информатика (в тесном взаимодействии с философией и кибернетикой) занимается созданием системы понятий, выявлением общих закономерностей, позволяющих описывать информацию и информационные процессы, протекающие в различных сферах (в природе, обществе, человеческом организме, технических системах).</vt:lpstr>
      <vt:lpstr> Практическая информатика обеспечивает фундаментальные понятия для решения стандартных задач, таких, как  хранение и управление информацией с помощью структур данных, построения алгоритмов, модели решения общих или сложных задач. Примеры включают в себя алгоритмы сортировки и быстрого преобразования Фурье.  Одной из центральных тем практической информатики является инженерия программного обеспечения (англ. Software Engineering). Речь идет о систематическом процессе разработок от идеи до готового программного обеспечения.  Практическая информатика предоставляет также необходимые инструменты для разработки программного обеспечения, например, компиляторы.</vt:lpstr>
      <vt:lpstr>Техническая информатика занимается аппаратной частью вычислительной техники, например основами микропроцессорной техники, компьютерных архитектур и распределенных систем. Таким образом, она обеспечивает связь с электротехникой. Компьютерная архитектура — это наука, исследующая концепции построения компьютеров. Здесь определяется и оптимизируется взаимодействие микропроцессора, памяти и периферийных контроллеров. Еще одним важным направлением является связь между машинами. Она обеспечивает электронный обмен данными между компьютерами и, следовательно, представляет собой техническую базу для Интернета. Помимо разработки маршрутизаторов, коммутаторов и межсетевых экранов, к этой дисциплине относятся разработка и стандартизация сетевых протоколов, таких как TCP, HTTP или SOAP, для обмена данными между машинами.</vt:lpstr>
      <vt:lpstr>Прикладная информатика объединяет конкретные применения информатики в тех или иных областях жизни, науки или производства, например, бизнес-информатика, геоинформатика, компьютерная лингвистика, биоинформатика, хемоинформатика и т.д.</vt:lpstr>
      <vt:lpstr>Естественная информатика — это научное направление, изучающее процессы обработки информации, протекающие в природе, мозге и человеческом обществе. Она опирается на такие классические научные направления, как теории эволюции, морфогенеза и биологии развития, системные исследования, исследования мозга, ДНК, иммунной системы и клеточных мембран, теория менеджмента и группового поведения, история и другие. Вторичной задачей этого направления является реализация полученных знаний в технических системах. Промежуточное место между этими двумя подходами занимает компьютерное моделирование естественных информационных процессов.</vt:lpstr>
      <vt:lpstr> История.  </vt:lpstr>
      <vt:lpstr>История информационных технологий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Информатика.</dc:title>
  <cp:lastModifiedBy>Admin</cp:lastModifiedBy>
  <cp:revision>10</cp:revision>
  <dcterms:modified xsi:type="dcterms:W3CDTF">2013-03-20T14:21:27Z</dcterms:modified>
</cp:coreProperties>
</file>