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  <p:sldId id="263" r:id="rId8"/>
    <p:sldId id="264" r:id="rId9"/>
    <p:sldId id="266" r:id="rId10"/>
    <p:sldId id="265" r:id="rId11"/>
    <p:sldId id="267" r:id="rId12"/>
    <p:sldId id="261" r:id="rId13"/>
    <p:sldId id="268" r:id="rId14"/>
    <p:sldId id="269" r:id="rId15"/>
    <p:sldId id="270" r:id="rId16"/>
    <p:sldId id="271" r:id="rId17"/>
    <p:sldId id="272" r:id="rId18"/>
    <p:sldId id="262" r:id="rId19"/>
    <p:sldId id="275" r:id="rId20"/>
    <p:sldId id="274" r:id="rId21"/>
    <p:sldId id="273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766E03-8AEA-4708-A3C5-A833BD97DC6E}" type="datetimeFigureOut">
              <a:rPr lang="ru-RU" smtClean="0"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2326A7-3CD4-410F-9E77-E66FF4652D5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285752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Понятие</a:t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C00000"/>
                </a:solidFill>
              </a:rPr>
              <a:t>о системном администрировании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Разграничение прав доступа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443841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	</a:t>
            </a:r>
            <a:r>
              <a:rPr lang="ru-RU" sz="2400" b="1" i="1" u="sng" dirty="0" smtClean="0">
                <a:solidFill>
                  <a:schemeClr val="bg1"/>
                </a:solidFill>
              </a:rPr>
              <a:t>Парольное разграничение</a:t>
            </a:r>
            <a:r>
              <a:rPr lang="ru-RU" sz="2400" dirty="0" smtClean="0">
                <a:solidFill>
                  <a:schemeClr val="bg1"/>
                </a:solidFill>
              </a:rPr>
              <a:t>, очевидно, представляет использование методов доступа субъектов к объектам по паролю. При этом используются все методы парольной защиты. </a:t>
            </a:r>
          </a:p>
          <a:p>
            <a:r>
              <a:rPr lang="ru-RU" sz="2400" dirty="0">
                <a:solidFill>
                  <a:schemeClr val="bg1"/>
                </a:solidFill>
              </a:rPr>
              <a:t>	</a:t>
            </a:r>
            <a:r>
              <a:rPr lang="ru-RU" sz="2400" dirty="0" smtClean="0">
                <a:solidFill>
                  <a:schemeClr val="bg1"/>
                </a:solidFill>
              </a:rPr>
              <a:t>Очевидно, что постоянное использование паролей создает неудобства пользователям и временные задержки. Поэтому указанные методы используют в исключительных ситуациях.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	</a:t>
            </a:r>
          </a:p>
          <a:p>
            <a:r>
              <a:rPr lang="ru-RU" sz="2400" dirty="0">
                <a:solidFill>
                  <a:schemeClr val="bg1"/>
                </a:solidFill>
              </a:rPr>
              <a:t>	</a:t>
            </a:r>
            <a:r>
              <a:rPr lang="ru-RU" sz="2400" dirty="0" smtClean="0">
                <a:solidFill>
                  <a:schemeClr val="bg1"/>
                </a:solidFill>
              </a:rPr>
              <a:t>На практике обычно сочетают различные методы разграничения доступа. Например, первые три метода усиливают парольной защитой.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8929718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Подключение компьютера к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Чтобы появилась сеть, нужно обеспечить два основных условия.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Компьютеры </a:t>
            </a:r>
            <a:r>
              <a:rPr lang="ru-RU" dirty="0" smtClean="0">
                <a:solidFill>
                  <a:schemeClr val="bg1"/>
                </a:solidFill>
              </a:rPr>
              <a:t>необходимо связать между собой физически.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Если </a:t>
            </a:r>
            <a:r>
              <a:rPr lang="ru-RU" dirty="0" smtClean="0">
                <a:solidFill>
                  <a:schemeClr val="bg1"/>
                </a:solidFill>
              </a:rPr>
              <a:t>использовать кабели, подключаемые к сетевым картам, получится проводная локальная сеть (</a:t>
            </a:r>
            <a:r>
              <a:rPr lang="ru-RU" dirty="0" err="1" smtClean="0">
                <a:solidFill>
                  <a:schemeClr val="bg1"/>
                </a:solidFill>
              </a:rPr>
              <a:t>Ethernet</a:t>
            </a:r>
            <a:r>
              <a:rPr lang="ru-RU" dirty="0" smtClean="0">
                <a:solidFill>
                  <a:schemeClr val="bg1"/>
                </a:solidFill>
              </a:rPr>
              <a:t>, LAN).</a:t>
            </a:r>
          </a:p>
          <a:p>
            <a:pPr lvl="1"/>
            <a:r>
              <a:rPr lang="ru-RU" dirty="0" smtClean="0">
                <a:solidFill>
                  <a:schemeClr val="bg1"/>
                </a:solidFill>
              </a:rPr>
              <a:t>Если </a:t>
            </a:r>
            <a:r>
              <a:rPr lang="ru-RU" dirty="0" smtClean="0">
                <a:solidFill>
                  <a:schemeClr val="bg1"/>
                </a:solidFill>
              </a:rPr>
              <a:t>компьютеры осуществляют связь радиоволнами через специальные встроенные или внешние приемопередатчики, образуется беспроводная сеть (</a:t>
            </a:r>
            <a:r>
              <a:rPr lang="ru-RU" dirty="0" err="1" smtClean="0">
                <a:solidFill>
                  <a:schemeClr val="bg1"/>
                </a:solidFill>
              </a:rPr>
              <a:t>Wi-Fi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8929718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Подключение компьютера к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bg1"/>
                </a:solidFill>
              </a:rPr>
              <a:t>Возможны </a:t>
            </a:r>
            <a:r>
              <a:rPr lang="ru-RU" dirty="0" smtClean="0">
                <a:solidFill>
                  <a:schemeClr val="bg1"/>
                </a:solidFill>
              </a:rPr>
              <a:t>два варианта устройства </a:t>
            </a:r>
            <a:r>
              <a:rPr lang="ru-RU" dirty="0" smtClean="0">
                <a:solidFill>
                  <a:schemeClr val="bg1"/>
                </a:solidFill>
              </a:rPr>
              <a:t>сети. В </a:t>
            </a:r>
            <a:r>
              <a:rPr lang="ru-RU" dirty="0" smtClean="0">
                <a:solidFill>
                  <a:schemeClr val="bg1"/>
                </a:solidFill>
              </a:rPr>
              <a:t>офисе, где в сеть входит много компьютеров, каждый из них подключается к общему устройству – коммутатору. Чтобы связать только два компьютера, например свой домашний компьютер с ноутбуком, достаточно соединить кабелем их сетевые карты. Впрочем, построить сеть из нескольких компьютеров можно и дома – было бы желание, компьютеры и коммутатор!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8929718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Подключение компьютера к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257491"/>
            <a:ext cx="7400948" cy="16005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bg1"/>
                </a:solidFill>
              </a:rPr>
              <a:t>Соединение компьютеров в сеть</a:t>
            </a:r>
            <a:endParaRPr lang="ru-RU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6866" name="Picture 2" descr="http://pk03.com.ua/files/1292929329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3116"/>
            <a:ext cx="7215238" cy="31780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500174"/>
            <a:ext cx="8786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Проводное подключение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8929718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Подключение компьютера к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54597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	Кабель </a:t>
            </a:r>
            <a:r>
              <a:rPr lang="ru-RU" dirty="0" smtClean="0">
                <a:solidFill>
                  <a:schemeClr val="bg1"/>
                </a:solidFill>
              </a:rPr>
              <a:t>– «витая пара» – снабжается с обоих концов вилками RJ‑45. Для соединения компьютера с коммутатором нужен так называемый «прямой» кабель. Для непосредственного соединения двух компьютеров используют «перекрестный» кабель (он же «</a:t>
            </a:r>
            <a:r>
              <a:rPr lang="ru-RU" dirty="0" err="1" smtClean="0">
                <a:solidFill>
                  <a:schemeClr val="bg1"/>
                </a:solidFill>
              </a:rPr>
              <a:t>кроссировочный</a:t>
            </a:r>
            <a:r>
              <a:rPr lang="ru-RU" dirty="0" smtClean="0">
                <a:solidFill>
                  <a:schemeClr val="bg1"/>
                </a:solidFill>
              </a:rPr>
              <a:t>», или </a:t>
            </a:r>
            <a:r>
              <a:rPr lang="ru-RU" dirty="0" err="1" smtClean="0">
                <a:solidFill>
                  <a:schemeClr val="bg1"/>
                </a:solidFill>
              </a:rPr>
              <a:t>crossover</a:t>
            </a:r>
            <a:r>
              <a:rPr lang="ru-RU" dirty="0" smtClean="0">
                <a:solidFill>
                  <a:schemeClr val="bg1"/>
                </a:solidFill>
              </a:rPr>
              <a:t>). </a:t>
            </a:r>
            <a:r>
              <a:rPr lang="ru-RU" dirty="0" smtClean="0">
                <a:solidFill>
                  <a:schemeClr val="bg1"/>
                </a:solidFill>
              </a:rPr>
              <a:t>	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bg1"/>
                </a:solidFill>
              </a:rPr>
              <a:t>	Разница </a:t>
            </a:r>
            <a:r>
              <a:rPr lang="ru-RU" dirty="0" smtClean="0">
                <a:solidFill>
                  <a:schemeClr val="bg1"/>
                </a:solidFill>
              </a:rPr>
              <a:t>между этими кабелями только в разводке контактов вилок. Кабель любой длины вам продадут в каждой компьютерной фирме, и там же на его концы напрессуют вилки. Обязательно скажите, «прямой» или «перекрестный» кабель вам нужен.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8929718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Подключение компьютера к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62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	Беспроводная </a:t>
            </a:r>
            <a:r>
              <a:rPr lang="ru-RU" dirty="0" smtClean="0">
                <a:solidFill>
                  <a:schemeClr val="bg1"/>
                </a:solidFill>
              </a:rPr>
              <a:t>сеть отлично подходит мобильным пользователям. Именно поэтому в большинство современных ноутбуков встроены адаптеры </a:t>
            </a:r>
            <a:r>
              <a:rPr lang="ru-RU" dirty="0" err="1" smtClean="0">
                <a:solidFill>
                  <a:schemeClr val="bg1"/>
                </a:solidFill>
              </a:rPr>
              <a:t>Wi-Fi</a:t>
            </a:r>
            <a:r>
              <a:rPr lang="ru-RU" dirty="0" smtClean="0">
                <a:solidFill>
                  <a:schemeClr val="bg1"/>
                </a:solidFill>
              </a:rPr>
              <a:t>. Для включения и выключения этого устройства обычно служит кнопочка или переключатель на корпусе ноутбука. Когда сеть вам не нужна, адаптер лучше отключать для экономии энергии. Если вы хотите подключиться к беспроводной сети, прежде всего включите адаптер.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428736"/>
            <a:ext cx="65868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chemeClr val="bg1"/>
                </a:solidFill>
              </a:rPr>
              <a:t>Безпроводное</a:t>
            </a:r>
            <a:r>
              <a:rPr lang="ru-RU" sz="3600" b="1" dirty="0" smtClean="0">
                <a:solidFill>
                  <a:schemeClr val="bg1"/>
                </a:solidFill>
              </a:rPr>
              <a:t> подключение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8929718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Подключение компьютера к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5977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	Как </a:t>
            </a:r>
            <a:r>
              <a:rPr lang="ru-RU" sz="2400" dirty="0" smtClean="0">
                <a:solidFill>
                  <a:schemeClr val="bg1"/>
                </a:solidFill>
              </a:rPr>
              <a:t>и в случае проводных сетей, возможны два варианта организации сетей </a:t>
            </a:r>
            <a:r>
              <a:rPr lang="ru-RU" sz="2400" dirty="0" err="1" smtClean="0">
                <a:solidFill>
                  <a:schemeClr val="bg1"/>
                </a:solidFill>
              </a:rPr>
              <a:t>Wi-Fi</a:t>
            </a:r>
            <a:r>
              <a:rPr lang="ru-RU" sz="2400" dirty="0" smtClean="0">
                <a:solidFill>
                  <a:schemeClr val="bg1"/>
                </a:solidFill>
              </a:rPr>
              <a:t>. Советую обратить внимание на второй из них – он проще в настройке и дает больше возможностей. Этот вариант мы и рассмотрим подробно.</a:t>
            </a:r>
          </a:p>
          <a:p>
            <a:pPr marL="449263" lvl="1" indent="-269875"/>
            <a:r>
              <a:rPr lang="ru-RU" sz="2200" dirty="0" smtClean="0">
                <a:solidFill>
                  <a:schemeClr val="bg1"/>
                </a:solidFill>
              </a:rPr>
              <a:t>Компьютеры</a:t>
            </a:r>
            <a:r>
              <a:rPr lang="ru-RU" sz="2200" dirty="0" smtClean="0">
                <a:solidFill>
                  <a:schemeClr val="bg1"/>
                </a:solidFill>
              </a:rPr>
              <a:t>, в которых установлены беспроводные адаптеры, связываются друг с другом напрямую: каждый с каждым. Такая сеть называется</a:t>
            </a:r>
            <a:r>
              <a:rPr lang="ru-RU" sz="2200" i="1" dirty="0" smtClean="0">
                <a:solidFill>
                  <a:schemeClr val="bg1"/>
                </a:solidFill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</a:rPr>
              <a:t>AD-Hoc</a:t>
            </a:r>
            <a:r>
              <a:rPr lang="ru-RU" sz="2200" i="1" dirty="0" smtClean="0">
                <a:solidFill>
                  <a:schemeClr val="bg1"/>
                </a:solidFill>
              </a:rPr>
              <a:t>,</a:t>
            </a:r>
            <a:r>
              <a:rPr lang="ru-RU" sz="2200" dirty="0" smtClean="0">
                <a:solidFill>
                  <a:schemeClr val="bg1"/>
                </a:solidFill>
              </a:rPr>
              <a:t> и в нее может входить до восьми машин одновременно.</a:t>
            </a:r>
          </a:p>
          <a:p>
            <a:pPr marL="449263" lvl="1" indent="-269875"/>
            <a:r>
              <a:rPr lang="ru-RU" sz="2200" dirty="0" smtClean="0">
                <a:solidFill>
                  <a:schemeClr val="bg1"/>
                </a:solidFill>
              </a:rPr>
              <a:t>В </a:t>
            </a:r>
            <a:r>
              <a:rPr lang="ru-RU" sz="2200" dirty="0" smtClean="0">
                <a:solidFill>
                  <a:schemeClr val="bg1"/>
                </a:solidFill>
              </a:rPr>
              <a:t>сети типа</a:t>
            </a:r>
            <a:r>
              <a:rPr lang="ru-RU" sz="2200" i="1" dirty="0" smtClean="0">
                <a:solidFill>
                  <a:schemeClr val="bg1"/>
                </a:solidFill>
              </a:rPr>
              <a:t> </a:t>
            </a:r>
            <a:r>
              <a:rPr lang="ru-RU" sz="2200" i="1" dirty="0" err="1" smtClean="0">
                <a:solidFill>
                  <a:schemeClr val="bg1"/>
                </a:solidFill>
              </a:rPr>
              <a:t>Infrastructure</a:t>
            </a:r>
            <a:r>
              <a:rPr lang="ru-RU" sz="2200" dirty="0" smtClean="0">
                <a:solidFill>
                  <a:schemeClr val="bg1"/>
                </a:solidFill>
              </a:rPr>
              <a:t> все компьютеры связываются через отдельное устройство –</a:t>
            </a:r>
            <a:r>
              <a:rPr lang="ru-RU" sz="2200" i="1" dirty="0" smtClean="0">
                <a:solidFill>
                  <a:schemeClr val="bg1"/>
                </a:solidFill>
              </a:rPr>
              <a:t> точку доступа.</a:t>
            </a:r>
            <a:r>
              <a:rPr lang="ru-RU" sz="2200" dirty="0" smtClean="0">
                <a:solidFill>
                  <a:schemeClr val="bg1"/>
                </a:solidFill>
              </a:rPr>
              <a:t> Очень удобны, особенно для домашнего применения, комбинированные </a:t>
            </a:r>
            <a:r>
              <a:rPr lang="ru-RU" sz="2200" dirty="0" smtClean="0">
                <a:solidFill>
                  <a:schemeClr val="bg1"/>
                </a:solidFill>
              </a:rPr>
              <a:t>устройства: </a:t>
            </a:r>
            <a:r>
              <a:rPr lang="ru-RU" sz="2200" dirty="0" smtClean="0">
                <a:solidFill>
                  <a:schemeClr val="bg1"/>
                </a:solidFill>
              </a:rPr>
              <a:t>они объединяют в себе и точку доступа, и модем ADSL. Через модем любой компьютер сети может выходить в Интернет. Приобретя такое устройство, вы убиваете сразу двух зайцев.</a:t>
            </a:r>
          </a:p>
          <a:p>
            <a:pPr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3536"/>
            <a:ext cx="8358246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Администрирование локальной компьютерной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Администрирование пользователей состоит в создании учетной информации пользователей (определяющей имя пользователя, принадлежность пользователя к различным группам пользователей, пароль пользователя), а также в определении прав доступа пользователя к ресурсам сети - компьютерам, каталогам, файлам, принтерам и т.п. 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3536"/>
            <a:ext cx="8358246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Администрирование локальной компьютерной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929718" cy="47437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	Создание </a:t>
            </a:r>
            <a:r>
              <a:rPr lang="ru-RU" sz="2400" dirty="0" smtClean="0">
                <a:solidFill>
                  <a:schemeClr val="bg1"/>
                </a:solidFill>
              </a:rPr>
              <a:t>учетной информации пользователей осуществляется в сети </a:t>
            </a:r>
            <a:r>
              <a:rPr lang="ru-RU" sz="2400" dirty="0" err="1" smtClean="0">
                <a:solidFill>
                  <a:schemeClr val="bg1"/>
                </a:solidFill>
              </a:rPr>
              <a:t>Windows</a:t>
            </a:r>
            <a:r>
              <a:rPr lang="ru-RU" sz="2400" dirty="0" smtClean="0">
                <a:solidFill>
                  <a:schemeClr val="bg1"/>
                </a:solidFill>
              </a:rPr>
              <a:t> NT утилитой </a:t>
            </a:r>
            <a:r>
              <a:rPr lang="ru-RU" sz="2400" dirty="0" err="1" smtClean="0">
                <a:solidFill>
                  <a:schemeClr val="bg1"/>
                </a:solidFill>
              </a:rPr>
              <a:t>User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Manager</a:t>
            </a:r>
            <a:r>
              <a:rPr lang="ru-RU" sz="2400" dirty="0" smtClean="0">
                <a:solidFill>
                  <a:schemeClr val="bg1"/>
                </a:solidFill>
              </a:rPr>
              <a:t> для </a:t>
            </a:r>
            <a:r>
              <a:rPr lang="ru-RU" sz="2400" dirty="0" err="1" smtClean="0">
                <a:solidFill>
                  <a:schemeClr val="bg1"/>
                </a:solidFill>
              </a:rPr>
              <a:t>локальногого</a:t>
            </a:r>
            <a:r>
              <a:rPr lang="ru-RU" sz="2400" dirty="0" smtClean="0">
                <a:solidFill>
                  <a:schemeClr val="bg1"/>
                </a:solidFill>
              </a:rPr>
              <a:t> компьютера и </a:t>
            </a:r>
            <a:r>
              <a:rPr lang="ru-RU" sz="2400" dirty="0" err="1" smtClean="0">
                <a:solidFill>
                  <a:schemeClr val="bg1"/>
                </a:solidFill>
              </a:rPr>
              <a:t>User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Manager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for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Domains</a:t>
            </a:r>
            <a:r>
              <a:rPr lang="ru-RU" sz="2400" dirty="0" smtClean="0">
                <a:solidFill>
                  <a:schemeClr val="bg1"/>
                </a:solidFill>
              </a:rPr>
              <a:t> для всех </a:t>
            </a:r>
            <a:r>
              <a:rPr lang="ru-RU" sz="2400" dirty="0" err="1" smtClean="0">
                <a:solidFill>
                  <a:schemeClr val="bg1"/>
                </a:solidFill>
              </a:rPr>
              <a:t>компьеров</a:t>
            </a:r>
            <a:r>
              <a:rPr lang="ru-RU" sz="2400" dirty="0" smtClean="0">
                <a:solidFill>
                  <a:schemeClr val="bg1"/>
                </a:solidFill>
              </a:rPr>
              <a:t> домена. Права доступа к ресурсам задаются в сети </a:t>
            </a:r>
            <a:r>
              <a:rPr lang="ru-RU" sz="2400" dirty="0" err="1" smtClean="0">
                <a:solidFill>
                  <a:schemeClr val="bg1"/>
                </a:solidFill>
              </a:rPr>
              <a:t>Windows</a:t>
            </a:r>
            <a:r>
              <a:rPr lang="ru-RU" sz="2400" dirty="0" smtClean="0">
                <a:solidFill>
                  <a:schemeClr val="bg1"/>
                </a:solidFill>
              </a:rPr>
              <a:t> NT различными средствами, в зависимости от типа ресурса. Возможность использования </a:t>
            </a:r>
            <a:r>
              <a:rPr lang="ru-RU" sz="2400" dirty="0" err="1" smtClean="0">
                <a:solidFill>
                  <a:schemeClr val="bg1"/>
                </a:solidFill>
              </a:rPr>
              <a:t>копьютеров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Windows</a:t>
            </a:r>
            <a:r>
              <a:rPr lang="ru-RU" sz="2400" dirty="0" smtClean="0">
                <a:solidFill>
                  <a:schemeClr val="bg1"/>
                </a:solidFill>
              </a:rPr>
              <a:t> NT </a:t>
            </a:r>
            <a:r>
              <a:rPr lang="ru-RU" sz="2400" dirty="0" err="1" smtClean="0">
                <a:solidFill>
                  <a:schemeClr val="bg1"/>
                </a:solidFill>
              </a:rPr>
              <a:t>Workstation</a:t>
            </a:r>
            <a:r>
              <a:rPr lang="ru-RU" sz="2400" dirty="0" smtClean="0">
                <a:solidFill>
                  <a:schemeClr val="bg1"/>
                </a:solidFill>
              </a:rPr>
              <a:t> в качестве рабочих станций - с помощью </a:t>
            </a:r>
            <a:r>
              <a:rPr lang="ru-RU" sz="2400" dirty="0" err="1" smtClean="0">
                <a:solidFill>
                  <a:schemeClr val="bg1"/>
                </a:solidFill>
              </a:rPr>
              <a:t>User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Manager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for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Domains</a:t>
            </a:r>
            <a:r>
              <a:rPr lang="ru-RU" sz="2400" dirty="0" smtClean="0">
                <a:solidFill>
                  <a:schemeClr val="bg1"/>
                </a:solidFill>
              </a:rPr>
              <a:t>, доступ к локальным каталогам и файлам (только для файловой системы NTFS, поддерживающей права доступа) - с помощью средств </a:t>
            </a:r>
            <a:r>
              <a:rPr lang="ru-RU" sz="2400" dirty="0" err="1" smtClean="0">
                <a:solidFill>
                  <a:schemeClr val="bg1"/>
                </a:solidFill>
              </a:rPr>
              <a:t>Windows</a:t>
            </a:r>
            <a:r>
              <a:rPr lang="ru-RU" sz="2400" dirty="0" smtClean="0">
                <a:solidFill>
                  <a:schemeClr val="bg1"/>
                </a:solidFill>
              </a:rPr>
              <a:t> NT </a:t>
            </a:r>
            <a:r>
              <a:rPr lang="ru-RU" sz="2400" dirty="0" err="1" smtClean="0">
                <a:solidFill>
                  <a:schemeClr val="bg1"/>
                </a:solidFill>
              </a:rPr>
              <a:t>Explorer</a:t>
            </a:r>
            <a:r>
              <a:rPr lang="ru-RU" sz="2400" dirty="0" smtClean="0">
                <a:solidFill>
                  <a:schemeClr val="bg1"/>
                </a:solidFill>
              </a:rPr>
              <a:t>, к удаленным разделяемым каталогам - с помощью </a:t>
            </a:r>
            <a:r>
              <a:rPr lang="ru-RU" sz="2400" dirty="0" err="1" smtClean="0">
                <a:solidFill>
                  <a:schemeClr val="bg1"/>
                </a:solidFill>
              </a:rPr>
              <a:t>Server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Manager</a:t>
            </a:r>
            <a:r>
              <a:rPr lang="ru-RU" sz="2400" dirty="0" smtClean="0">
                <a:solidFill>
                  <a:schemeClr val="bg1"/>
                </a:solidFill>
              </a:rPr>
              <a:t>, доступ к принтерам - из панели </a:t>
            </a:r>
            <a:r>
              <a:rPr lang="ru-RU" sz="2400" dirty="0" err="1" smtClean="0">
                <a:solidFill>
                  <a:schemeClr val="bg1"/>
                </a:solidFill>
              </a:rPr>
              <a:t>Printers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3536"/>
            <a:ext cx="8358246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Администрирование локальной компьютерной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1435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Типы </a:t>
            </a:r>
            <a:r>
              <a:rPr lang="ru-RU" sz="2000" b="1" dirty="0" smtClean="0">
                <a:solidFill>
                  <a:schemeClr val="bg1"/>
                </a:solidFill>
              </a:rPr>
              <a:t>пользователей и групп пользователей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В сети </a:t>
            </a:r>
            <a:r>
              <a:rPr lang="ru-RU" sz="1800" dirty="0" err="1" smtClean="0">
                <a:solidFill>
                  <a:schemeClr val="bg1"/>
                </a:solidFill>
              </a:rPr>
              <a:t>Windows</a:t>
            </a:r>
            <a:r>
              <a:rPr lang="ru-RU" sz="1800" dirty="0" smtClean="0">
                <a:solidFill>
                  <a:schemeClr val="bg1"/>
                </a:solidFill>
              </a:rPr>
              <a:t> NT могут быть определены следующие типы пользователей и групп пользователей: 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bg1"/>
                </a:solidFill>
              </a:rPr>
              <a:t>- локальный </a:t>
            </a:r>
            <a:r>
              <a:rPr lang="ru-RU" sz="1800" i="1" dirty="0" smtClean="0">
                <a:solidFill>
                  <a:schemeClr val="bg1"/>
                </a:solidFill>
              </a:rPr>
              <a:t>интерактивный пользователь компьютера</a:t>
            </a:r>
            <a:r>
              <a:rPr lang="ru-RU" sz="1800" dirty="0" smtClean="0">
                <a:solidFill>
                  <a:schemeClr val="bg1"/>
                </a:solidFill>
              </a:rPr>
              <a:t> (пользователь, который заведен в локальной учетной базе данных компьютера, и который работает с ресурсами компьютера интерактивно); 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bg1"/>
                </a:solidFill>
              </a:rPr>
              <a:t>- локальный </a:t>
            </a:r>
            <a:r>
              <a:rPr lang="ru-RU" sz="1800" i="1" dirty="0" smtClean="0">
                <a:solidFill>
                  <a:schemeClr val="bg1"/>
                </a:solidFill>
              </a:rPr>
              <a:t>сетевой пользователь компьютера</a:t>
            </a:r>
            <a:r>
              <a:rPr lang="ru-RU" sz="1800" dirty="0" smtClean="0">
                <a:solidFill>
                  <a:schemeClr val="bg1"/>
                </a:solidFill>
              </a:rPr>
              <a:t> (пользователь, который заведен в локальной учетной базе данных компьютера, и который работает с ресурсами компьютера через сеть); 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bg1"/>
                </a:solidFill>
              </a:rPr>
              <a:t>- пользователь </a:t>
            </a:r>
            <a:r>
              <a:rPr lang="ru-RU" sz="1800" i="1" dirty="0" smtClean="0">
                <a:solidFill>
                  <a:schemeClr val="bg1"/>
                </a:solidFill>
              </a:rPr>
              <a:t>домена</a:t>
            </a:r>
            <a:r>
              <a:rPr lang="ru-RU" sz="1800" dirty="0" smtClean="0">
                <a:solidFill>
                  <a:schemeClr val="bg1"/>
                </a:solidFill>
              </a:rPr>
              <a:t> (пользователь, который заведен в глобальной учетной базе данных домена на PDC); 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bg1"/>
                </a:solidFill>
              </a:rPr>
              <a:t>- локальная </a:t>
            </a:r>
            <a:r>
              <a:rPr lang="ru-RU" sz="1800" i="1" dirty="0" smtClean="0">
                <a:solidFill>
                  <a:schemeClr val="bg1"/>
                </a:solidFill>
              </a:rPr>
              <a:t>группа компьютера</a:t>
            </a:r>
            <a:r>
              <a:rPr lang="ru-RU" sz="1800" dirty="0" smtClean="0">
                <a:solidFill>
                  <a:schemeClr val="bg1"/>
                </a:solidFill>
              </a:rPr>
              <a:t> (может создаваться на всех компьютерах домена, кроме PDC и BDC, в которых она вырождается в локальную группу домена); 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bg1"/>
                </a:solidFill>
              </a:rPr>
              <a:t>- локальная </a:t>
            </a:r>
            <a:r>
              <a:rPr lang="ru-RU" sz="1800" i="1" dirty="0" smtClean="0">
                <a:solidFill>
                  <a:schemeClr val="bg1"/>
                </a:solidFill>
              </a:rPr>
              <a:t>группа домена</a:t>
            </a:r>
            <a:r>
              <a:rPr lang="ru-RU" sz="1800" dirty="0" smtClean="0">
                <a:solidFill>
                  <a:schemeClr val="bg1"/>
                </a:solidFill>
              </a:rPr>
              <a:t> - состоит из пользователей домена (заводится только на PDC); 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bg1"/>
                </a:solidFill>
              </a:rPr>
              <a:t>- глобальная </a:t>
            </a:r>
            <a:r>
              <a:rPr lang="ru-RU" sz="1800" i="1" dirty="0" smtClean="0">
                <a:solidFill>
                  <a:schemeClr val="bg1"/>
                </a:solidFill>
              </a:rPr>
              <a:t>группа домена</a:t>
            </a:r>
            <a:r>
              <a:rPr lang="ru-RU" sz="1800" dirty="0" smtClean="0">
                <a:solidFill>
                  <a:schemeClr val="bg1"/>
                </a:solidFill>
              </a:rPr>
              <a:t> - состоит из пользователей домена (может входить в локальную группу домена). </a:t>
            </a:r>
          </a:p>
          <a:p>
            <a:pPr>
              <a:buNone/>
            </a:pPr>
            <a:endParaRPr lang="ru-RU" sz="1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6868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Системное </a:t>
            </a:r>
            <a:r>
              <a:rPr lang="ru-RU" sz="4400" dirty="0" smtClean="0">
                <a:solidFill>
                  <a:srgbClr val="C00000"/>
                </a:solidFill>
              </a:rPr>
              <a:t>администрирование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586790" cy="416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управление </a:t>
            </a:r>
            <a:r>
              <a:rPr lang="ru-RU" dirty="0" smtClean="0">
                <a:solidFill>
                  <a:schemeClr val="bg1"/>
                </a:solidFill>
              </a:rPr>
              <a:t>компьютерными системами, в том числе: операционными, графическими, базами данных. А так же создание, </a:t>
            </a:r>
            <a:r>
              <a:rPr lang="ru-RU" dirty="0" smtClean="0">
                <a:solidFill>
                  <a:schemeClr val="bg1"/>
                </a:solidFill>
              </a:rPr>
              <a:t>настройка </a:t>
            </a:r>
            <a:r>
              <a:rPr lang="ru-RU" dirty="0" smtClean="0">
                <a:solidFill>
                  <a:schemeClr val="bg1"/>
                </a:solidFill>
              </a:rPr>
              <a:t>и обеспечение работоспособности локальных сетей.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3536"/>
            <a:ext cx="8358246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Администрирование локальной компьютерной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Типы объектов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- Каталоги </a:t>
            </a:r>
            <a:r>
              <a:rPr lang="ru-RU" i="1" dirty="0" smtClean="0">
                <a:solidFill>
                  <a:schemeClr val="bg1"/>
                </a:solidFill>
              </a:rPr>
              <a:t>и файлы</a:t>
            </a:r>
            <a:r>
              <a:rPr lang="ru-RU" dirty="0" smtClean="0">
                <a:solidFill>
                  <a:schemeClr val="bg1"/>
                </a:solidFill>
              </a:rPr>
              <a:t>. Процедуры задания правил доступа различаются для локальных и разделяемых (</a:t>
            </a:r>
            <a:r>
              <a:rPr lang="ru-RU" dirty="0" err="1" smtClean="0">
                <a:solidFill>
                  <a:schemeClr val="bg1"/>
                </a:solidFill>
              </a:rPr>
              <a:t>share</a:t>
            </a:r>
            <a:r>
              <a:rPr lang="ru-RU" dirty="0" smtClean="0">
                <a:solidFill>
                  <a:schemeClr val="bg1"/>
                </a:solidFill>
              </a:rPr>
              <a:t>) каталогов и файлов. Операции: </a:t>
            </a:r>
            <a:r>
              <a:rPr lang="ru-RU" dirty="0" err="1" smtClean="0">
                <a:solidFill>
                  <a:schemeClr val="bg1"/>
                </a:solidFill>
              </a:rPr>
              <a:t>read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full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control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change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add</a:t>
            </a:r>
            <a:r>
              <a:rPr lang="ru-RU" dirty="0" smtClean="0">
                <a:solidFill>
                  <a:schemeClr val="bg1"/>
                </a:solidFill>
              </a:rPr>
              <a:t>, ...; 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- Принтеры</a:t>
            </a:r>
            <a:r>
              <a:rPr lang="ru-RU" i="1" dirty="0" smtClean="0">
                <a:solidFill>
                  <a:schemeClr val="bg1"/>
                </a:solidFill>
              </a:rPr>
              <a:t>;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- Операционная </a:t>
            </a:r>
            <a:r>
              <a:rPr lang="ru-RU" i="1" dirty="0" smtClean="0">
                <a:solidFill>
                  <a:schemeClr val="bg1"/>
                </a:solidFill>
              </a:rPr>
              <a:t>система</a:t>
            </a:r>
            <a:r>
              <a:rPr lang="ru-RU" dirty="0" smtClean="0">
                <a:solidFill>
                  <a:schemeClr val="bg1"/>
                </a:solidFill>
              </a:rPr>
              <a:t>. По отношению к этому типу объектов определяются права по выполнению различных сервисов и утилит: вход, архивирование файлов, изменение конфигурации панелей </a:t>
            </a:r>
            <a:r>
              <a:rPr lang="ru-RU" dirty="0" err="1" smtClean="0">
                <a:solidFill>
                  <a:schemeClr val="bg1"/>
                </a:solidFill>
              </a:rPr>
              <a:t>Program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Manager</a:t>
            </a:r>
            <a:r>
              <a:rPr lang="ru-RU" dirty="0" smtClean="0">
                <a:solidFill>
                  <a:schemeClr val="bg1"/>
                </a:solidFill>
              </a:rPr>
              <a:t>, ... 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3536"/>
            <a:ext cx="8358246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Администрирование локальной компьютерной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7234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Типы </a:t>
            </a:r>
            <a:r>
              <a:rPr lang="ru-RU" sz="1600" b="1" dirty="0" smtClean="0">
                <a:solidFill>
                  <a:schemeClr val="bg1"/>
                </a:solidFill>
              </a:rPr>
              <a:t>операций доступа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Операции доступа - это действия объектов над субъектами. Операции могут быть либо разрешены, либо запрещены, либо вообще не иметь смысла для данной пары объекта и субъекта.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Все множество операций разделяется на подмножества, имеющие особые названия: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разрешения (</a:t>
            </a:r>
            <a:r>
              <a:rPr lang="ru-RU" sz="1800" dirty="0" err="1" smtClean="0">
                <a:solidFill>
                  <a:schemeClr val="bg1"/>
                </a:solidFill>
              </a:rPr>
              <a:t>permissions</a:t>
            </a:r>
            <a:r>
              <a:rPr lang="ru-RU" sz="1800" dirty="0" smtClean="0">
                <a:solidFill>
                  <a:schemeClr val="bg1"/>
                </a:solidFill>
              </a:rPr>
              <a:t>) - это множество операций, которые могут быть определены для субъектов всех типов по отношению к объектам типа файл, каталог или принтер;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права ( </a:t>
            </a:r>
            <a:r>
              <a:rPr lang="ru-RU" sz="1800" dirty="0" err="1" smtClean="0">
                <a:solidFill>
                  <a:schemeClr val="bg1"/>
                </a:solidFill>
              </a:rPr>
              <a:t>user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rights</a:t>
            </a:r>
            <a:r>
              <a:rPr lang="ru-RU" sz="1800" dirty="0" smtClean="0">
                <a:solidFill>
                  <a:schemeClr val="bg1"/>
                </a:solidFill>
              </a:rPr>
              <a:t>) - определяются для объектов типа группа на выполнение некоторых системных операций: создание резервных копий, выключение компьютера (</a:t>
            </a:r>
            <a:r>
              <a:rPr lang="ru-RU" sz="1800" dirty="0" err="1" smtClean="0">
                <a:solidFill>
                  <a:schemeClr val="bg1"/>
                </a:solidFill>
              </a:rPr>
              <a:t>shutdown</a:t>
            </a:r>
            <a:r>
              <a:rPr lang="ru-RU" sz="1800" dirty="0" smtClean="0">
                <a:solidFill>
                  <a:schemeClr val="bg1"/>
                </a:solidFill>
              </a:rPr>
              <a:t>) и т.п. Права назначаются с помощью </a:t>
            </a:r>
            <a:r>
              <a:rPr lang="ru-RU" sz="1800" dirty="0" err="1" smtClean="0">
                <a:solidFill>
                  <a:schemeClr val="bg1"/>
                </a:solidFill>
              </a:rPr>
              <a:t>User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Manager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for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Domains</a:t>
            </a:r>
            <a:r>
              <a:rPr lang="ru-RU" sz="1800" dirty="0" smtClean="0">
                <a:solidFill>
                  <a:schemeClr val="bg1"/>
                </a:solidFill>
              </a:rPr>
              <a:t>; </a:t>
            </a:r>
          </a:p>
          <a:p>
            <a:pPr algn="just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возможности пользователей (</a:t>
            </a:r>
            <a:r>
              <a:rPr lang="ru-RU" sz="1800" dirty="0" err="1" smtClean="0">
                <a:solidFill>
                  <a:schemeClr val="bg1"/>
                </a:solidFill>
              </a:rPr>
              <a:t>user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abilities</a:t>
            </a:r>
            <a:r>
              <a:rPr lang="ru-RU" sz="1800" dirty="0" smtClean="0">
                <a:solidFill>
                  <a:schemeClr val="bg1"/>
                </a:solidFill>
              </a:rPr>
              <a:t>) - определяются для отдельных пользователей на выполнение действий, связанных с формированием их операционной среды, например, изменение состава программных групп, показываемых на экране дисплея, включение новых иконок в </a:t>
            </a:r>
            <a:r>
              <a:rPr lang="ru-RU" sz="1800" dirty="0" err="1" smtClean="0">
                <a:solidFill>
                  <a:schemeClr val="bg1"/>
                </a:solidFill>
              </a:rPr>
              <a:t>Desktop</a:t>
            </a:r>
            <a:r>
              <a:rPr lang="ru-RU" sz="1800" dirty="0" smtClean="0">
                <a:solidFill>
                  <a:schemeClr val="bg1"/>
                </a:solidFill>
              </a:rPr>
              <a:t>, возможность использования команды </a:t>
            </a:r>
            <a:r>
              <a:rPr lang="ru-RU" sz="1800" dirty="0" err="1" smtClean="0">
                <a:solidFill>
                  <a:schemeClr val="bg1"/>
                </a:solidFill>
              </a:rPr>
              <a:t>Run</a:t>
            </a:r>
            <a:r>
              <a:rPr lang="ru-RU" sz="1800" dirty="0" smtClean="0">
                <a:solidFill>
                  <a:schemeClr val="bg1"/>
                </a:solidFill>
              </a:rPr>
              <a:t> и т.п. </a:t>
            </a:r>
          </a:p>
          <a:p>
            <a:pPr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3536"/>
            <a:ext cx="8358246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Администрирование локальной компьютерной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472518" cy="4672343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000" b="1" i="1" u="sng" spc="-150" dirty="0" smtClean="0">
                <a:solidFill>
                  <a:schemeClr val="bg1"/>
                </a:solidFill>
              </a:rPr>
              <a:t>Аудит</a:t>
            </a:r>
            <a:r>
              <a:rPr lang="ru-RU" sz="2000" spc="-150" dirty="0" smtClean="0">
                <a:solidFill>
                  <a:schemeClr val="bg1"/>
                </a:solidFill>
              </a:rPr>
              <a:t> - это функция </a:t>
            </a:r>
            <a:r>
              <a:rPr lang="ru-RU" sz="2000" spc="-150" dirty="0" err="1" smtClean="0">
                <a:solidFill>
                  <a:schemeClr val="bg1"/>
                </a:solidFill>
              </a:rPr>
              <a:t>Windows</a:t>
            </a:r>
            <a:r>
              <a:rPr lang="ru-RU" sz="2000" spc="-150" dirty="0" smtClean="0">
                <a:solidFill>
                  <a:schemeClr val="bg1"/>
                </a:solidFill>
              </a:rPr>
              <a:t> NT, позволяющая отслеживать деятельность пользователей, а также все системные события в сети. С помощью аудита администратор получает информацию </a:t>
            </a:r>
          </a:p>
          <a:p>
            <a:pPr marL="0" indent="360363" algn="just">
              <a:buNone/>
            </a:pPr>
            <a:r>
              <a:rPr lang="ru-RU" sz="2000" spc="-150" dirty="0" smtClean="0">
                <a:solidFill>
                  <a:schemeClr val="bg1"/>
                </a:solidFill>
              </a:rPr>
              <a:t>- о </a:t>
            </a:r>
            <a:r>
              <a:rPr lang="ru-RU" sz="2000" spc="-150" dirty="0" smtClean="0">
                <a:solidFill>
                  <a:schemeClr val="bg1"/>
                </a:solidFill>
              </a:rPr>
              <a:t>выполненном действии, </a:t>
            </a:r>
          </a:p>
          <a:p>
            <a:pPr marL="0" indent="360363" algn="just">
              <a:buNone/>
            </a:pPr>
            <a:r>
              <a:rPr lang="ru-RU" sz="2000" spc="-150" dirty="0" smtClean="0">
                <a:solidFill>
                  <a:schemeClr val="bg1"/>
                </a:solidFill>
              </a:rPr>
              <a:t>- о </a:t>
            </a:r>
            <a:r>
              <a:rPr lang="ru-RU" sz="2000" spc="-150" dirty="0" smtClean="0">
                <a:solidFill>
                  <a:schemeClr val="bg1"/>
                </a:solidFill>
              </a:rPr>
              <a:t>пользователе, который выполнил это действие, </a:t>
            </a:r>
          </a:p>
          <a:p>
            <a:pPr marL="0" indent="360363" algn="just">
              <a:buNone/>
            </a:pPr>
            <a:r>
              <a:rPr lang="ru-RU" sz="2000" spc="-150" dirty="0" smtClean="0">
                <a:solidFill>
                  <a:schemeClr val="bg1"/>
                </a:solidFill>
              </a:rPr>
              <a:t>- о </a:t>
            </a:r>
            <a:r>
              <a:rPr lang="ru-RU" sz="2000" spc="-150" dirty="0" smtClean="0">
                <a:solidFill>
                  <a:schemeClr val="bg1"/>
                </a:solidFill>
              </a:rPr>
              <a:t>дате и времени выполнения действия. </a:t>
            </a:r>
          </a:p>
          <a:p>
            <a:pPr marL="0" indent="360363" algn="just">
              <a:buNone/>
            </a:pPr>
            <a:r>
              <a:rPr lang="ru-RU" sz="2000" spc="-150" dirty="0" smtClean="0">
                <a:solidFill>
                  <a:schemeClr val="bg1"/>
                </a:solidFill>
              </a:rPr>
              <a:t>		Администратор </a:t>
            </a:r>
            <a:r>
              <a:rPr lang="ru-RU" sz="2000" spc="-150" dirty="0" smtClean="0">
                <a:solidFill>
                  <a:schemeClr val="bg1"/>
                </a:solidFill>
              </a:rPr>
              <a:t>использует политику аудита (</a:t>
            </a:r>
            <a:r>
              <a:rPr lang="ru-RU" sz="2000" spc="-150" dirty="0" err="1" smtClean="0">
                <a:solidFill>
                  <a:schemeClr val="bg1"/>
                </a:solidFill>
              </a:rPr>
              <a:t>Audit</a:t>
            </a:r>
            <a:r>
              <a:rPr lang="ru-RU" sz="2000" spc="-150" dirty="0" smtClean="0">
                <a:solidFill>
                  <a:schemeClr val="bg1"/>
                </a:solidFill>
              </a:rPr>
              <a:t> </a:t>
            </a:r>
            <a:r>
              <a:rPr lang="ru-RU" sz="2000" spc="-150" dirty="0" err="1" smtClean="0">
                <a:solidFill>
                  <a:schemeClr val="bg1"/>
                </a:solidFill>
              </a:rPr>
              <a:t>Policy</a:t>
            </a:r>
            <a:r>
              <a:rPr lang="ru-RU" sz="2000" spc="-150" dirty="0" smtClean="0">
                <a:solidFill>
                  <a:schemeClr val="bg1"/>
                </a:solidFill>
              </a:rPr>
              <a:t>) для выбора типов событий, которые нужно отслеживать. Когда событие происходит, в журнал безопасности того компьютера, на котором оно произошло, добавляется новая запись. Журнал безопасности является тем средством, с помощью которого администратор отслеживает наступление тех типов событий, которые он задал. </a:t>
            </a:r>
          </a:p>
          <a:p>
            <a:pPr marL="0" indent="360363" algn="just"/>
            <a:r>
              <a:rPr lang="ru-RU" sz="2000" spc="-150" dirty="0" smtClean="0">
                <a:solidFill>
                  <a:schemeClr val="bg1"/>
                </a:solidFill>
              </a:rPr>
              <a:t>Политика аудита контроллера домена определяет количество и тип фиксируемых событий, происходящих на всех контроллерах домена. На компьютерах </a:t>
            </a:r>
            <a:r>
              <a:rPr lang="ru-RU" sz="2000" spc="-150" dirty="0" err="1" smtClean="0">
                <a:solidFill>
                  <a:schemeClr val="bg1"/>
                </a:solidFill>
              </a:rPr>
              <a:t>Windows</a:t>
            </a:r>
            <a:r>
              <a:rPr lang="ru-RU" sz="2000" spc="-150" dirty="0" smtClean="0">
                <a:solidFill>
                  <a:schemeClr val="bg1"/>
                </a:solidFill>
              </a:rPr>
              <a:t> NT </a:t>
            </a:r>
            <a:r>
              <a:rPr lang="ru-RU" sz="2000" spc="-150" dirty="0" err="1" smtClean="0">
                <a:solidFill>
                  <a:schemeClr val="bg1"/>
                </a:solidFill>
              </a:rPr>
              <a:t>Workstation</a:t>
            </a:r>
            <a:r>
              <a:rPr lang="ru-RU" sz="2000" spc="-150" dirty="0" smtClean="0">
                <a:solidFill>
                  <a:schemeClr val="bg1"/>
                </a:solidFill>
              </a:rPr>
              <a:t> или </a:t>
            </a:r>
            <a:r>
              <a:rPr lang="ru-RU" sz="2000" spc="-150" dirty="0" err="1" smtClean="0">
                <a:solidFill>
                  <a:schemeClr val="bg1"/>
                </a:solidFill>
              </a:rPr>
              <a:t>Windows</a:t>
            </a:r>
            <a:r>
              <a:rPr lang="ru-RU" sz="2000" spc="-150" dirty="0" smtClean="0">
                <a:solidFill>
                  <a:schemeClr val="bg1"/>
                </a:solidFill>
              </a:rPr>
              <a:t> NT </a:t>
            </a:r>
            <a:r>
              <a:rPr lang="ru-RU" sz="2000" spc="-150" dirty="0" err="1" smtClean="0">
                <a:solidFill>
                  <a:schemeClr val="bg1"/>
                </a:solidFill>
              </a:rPr>
              <a:t>Server</a:t>
            </a:r>
            <a:r>
              <a:rPr lang="ru-RU" sz="2000" spc="-150" dirty="0" smtClean="0">
                <a:solidFill>
                  <a:schemeClr val="bg1"/>
                </a:solidFill>
              </a:rPr>
              <a:t>, входящих в домен, политика аудита определяет количество и тип фиксируемых событий, происходящих только на данном компьютере. </a:t>
            </a:r>
          </a:p>
          <a:p>
            <a:pPr marL="0" indent="360363" algn="just">
              <a:buNone/>
            </a:pPr>
            <a:endParaRPr lang="ru-RU" sz="1800" spc="-15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3536"/>
            <a:ext cx="8358246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Администрирование локальной компьютерной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723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spc="-150" dirty="0" smtClean="0">
                <a:solidFill>
                  <a:schemeClr val="bg1"/>
                </a:solidFill>
              </a:rPr>
              <a:t>Администратор </a:t>
            </a:r>
            <a:r>
              <a:rPr lang="ru-RU" sz="2000" spc="-150" dirty="0" smtClean="0">
                <a:solidFill>
                  <a:schemeClr val="bg1"/>
                </a:solidFill>
              </a:rPr>
              <a:t>может установить политику аудита для домена для того, чтобы: </a:t>
            </a:r>
          </a:p>
          <a:p>
            <a:pPr>
              <a:buNone/>
            </a:pPr>
            <a:r>
              <a:rPr lang="ru-RU" sz="2000" spc="-150" dirty="0" smtClean="0">
                <a:solidFill>
                  <a:schemeClr val="bg1"/>
                </a:solidFill>
              </a:rPr>
              <a:t>- отслеживать </a:t>
            </a:r>
            <a:r>
              <a:rPr lang="ru-RU" sz="2000" spc="-150" dirty="0" smtClean="0">
                <a:solidFill>
                  <a:schemeClr val="bg1"/>
                </a:solidFill>
              </a:rPr>
              <a:t>успешные и неуспешные события, такие как логические входы пользователей, чтение файлов, изменения в разрешениях пользователей и групп, выполнение сетевых соединений и т.п.; </a:t>
            </a:r>
          </a:p>
          <a:p>
            <a:pPr>
              <a:buNone/>
            </a:pPr>
            <a:r>
              <a:rPr lang="ru-RU" sz="2000" spc="-150" dirty="0" smtClean="0">
                <a:solidFill>
                  <a:schemeClr val="bg1"/>
                </a:solidFill>
              </a:rPr>
              <a:t>- исключить </a:t>
            </a:r>
            <a:r>
              <a:rPr lang="ru-RU" sz="2000" spc="-150" dirty="0" smtClean="0">
                <a:solidFill>
                  <a:schemeClr val="bg1"/>
                </a:solidFill>
              </a:rPr>
              <a:t>или минимизировать риск неавторизованного использования ресурсов; </a:t>
            </a:r>
          </a:p>
          <a:p>
            <a:pPr>
              <a:buNone/>
            </a:pPr>
            <a:r>
              <a:rPr lang="ru-RU" sz="2000" spc="-150" dirty="0" smtClean="0">
                <a:solidFill>
                  <a:schemeClr val="bg1"/>
                </a:solidFill>
              </a:rPr>
              <a:t>- анализировать </a:t>
            </a:r>
            <a:r>
              <a:rPr lang="ru-RU" sz="2000" spc="-150" dirty="0" smtClean="0">
                <a:solidFill>
                  <a:schemeClr val="bg1"/>
                </a:solidFill>
              </a:rPr>
              <a:t>временные тенденции, используя архив журнала безопасности. </a:t>
            </a:r>
          </a:p>
          <a:p>
            <a:pPr>
              <a:buNone/>
            </a:pPr>
            <a:r>
              <a:rPr lang="ru-RU" sz="2000" spc="-150" dirty="0" smtClean="0">
                <a:solidFill>
                  <a:schemeClr val="bg1"/>
                </a:solidFill>
              </a:rPr>
              <a:t>Аудит является частью системы безопасности. Когда все средства безопасности отказывают, записи в журнале оказываются единственным источником информации, на основании которой администратор может сделать выводы о том, что произошло или готовится произойти в системе. </a:t>
            </a:r>
          </a:p>
          <a:p>
            <a:pPr>
              <a:buNone/>
            </a:pPr>
            <a:r>
              <a:rPr lang="ru-RU" sz="2000" spc="-150" dirty="0" smtClean="0">
                <a:solidFill>
                  <a:schemeClr val="bg1"/>
                </a:solidFill>
              </a:rPr>
              <a:t>Установление политики аудита является привилегированным действием: пользователь должен либо быть членом группы </a:t>
            </a:r>
            <a:r>
              <a:rPr lang="ru-RU" sz="2000" spc="-150" dirty="0" err="1" smtClean="0">
                <a:solidFill>
                  <a:schemeClr val="bg1"/>
                </a:solidFill>
              </a:rPr>
              <a:t>Administrators</a:t>
            </a:r>
            <a:r>
              <a:rPr lang="ru-RU" sz="2000" spc="-150" dirty="0" smtClean="0">
                <a:solidFill>
                  <a:schemeClr val="bg1"/>
                </a:solidFill>
              </a:rPr>
              <a:t> на том компьютере, для которого устанавливается политика, либо иметь права </a:t>
            </a:r>
            <a:r>
              <a:rPr lang="ru-RU" sz="2000" spc="-150" dirty="0" err="1" smtClean="0">
                <a:solidFill>
                  <a:schemeClr val="bg1"/>
                </a:solidFill>
              </a:rPr>
              <a:t>Manage</a:t>
            </a:r>
            <a:r>
              <a:rPr lang="ru-RU" sz="2000" spc="-150" dirty="0" smtClean="0">
                <a:solidFill>
                  <a:schemeClr val="bg1"/>
                </a:solidFill>
              </a:rPr>
              <a:t> </a:t>
            </a:r>
            <a:r>
              <a:rPr lang="ru-RU" sz="2000" spc="-150" dirty="0" err="1" smtClean="0">
                <a:solidFill>
                  <a:schemeClr val="bg1"/>
                </a:solidFill>
              </a:rPr>
              <a:t>auditing</a:t>
            </a:r>
            <a:r>
              <a:rPr lang="ru-RU" sz="2000" spc="-150" dirty="0" smtClean="0">
                <a:solidFill>
                  <a:schemeClr val="bg1"/>
                </a:solidFill>
              </a:rPr>
              <a:t> </a:t>
            </a:r>
            <a:r>
              <a:rPr lang="ru-RU" sz="2000" spc="-150" dirty="0" err="1" smtClean="0">
                <a:solidFill>
                  <a:schemeClr val="bg1"/>
                </a:solidFill>
              </a:rPr>
              <a:t>and</a:t>
            </a:r>
            <a:r>
              <a:rPr lang="ru-RU" sz="2000" spc="-150" dirty="0" smtClean="0">
                <a:solidFill>
                  <a:schemeClr val="bg1"/>
                </a:solidFill>
              </a:rPr>
              <a:t> </a:t>
            </a:r>
            <a:r>
              <a:rPr lang="ru-RU" sz="2000" spc="-150" dirty="0" err="1" smtClean="0">
                <a:solidFill>
                  <a:schemeClr val="bg1"/>
                </a:solidFill>
              </a:rPr>
              <a:t>security</a:t>
            </a:r>
            <a:r>
              <a:rPr lang="ru-RU" sz="2000" spc="-150" dirty="0" smtClean="0">
                <a:solidFill>
                  <a:schemeClr val="bg1"/>
                </a:solidFill>
              </a:rPr>
              <a:t> </a:t>
            </a:r>
            <a:r>
              <a:rPr lang="ru-RU" sz="2000" spc="-150" dirty="0" err="1" smtClean="0">
                <a:solidFill>
                  <a:schemeClr val="bg1"/>
                </a:solidFill>
              </a:rPr>
              <a:t>log</a:t>
            </a:r>
            <a:r>
              <a:rPr lang="ru-RU" sz="2000" spc="-150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endParaRPr lang="ru-RU" sz="1800" spc="-15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3536"/>
            <a:ext cx="8358246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Администрирование локальной компьютерной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723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</a:t>
            </a:r>
            <a:r>
              <a:rPr lang="ru-RU" sz="2400" dirty="0" smtClean="0">
                <a:solidFill>
                  <a:schemeClr val="bg1"/>
                </a:solidFill>
              </a:rPr>
              <a:t>	Политика </a:t>
            </a:r>
            <a:r>
              <a:rPr lang="ru-RU" sz="2400" dirty="0" smtClean="0">
                <a:solidFill>
                  <a:schemeClr val="bg1"/>
                </a:solidFill>
              </a:rPr>
              <a:t>аудита устанавливается отдельно для каждого компьютера. Например, для аудита логического входа пользователей в домен необходимо установить политику аудита на PDC (эта же политика определена и для всех BDC домена). Для наблюдения за доступом к файлам на сервере домена - </a:t>
            </a:r>
            <a:r>
              <a:rPr lang="ru-RU" sz="2400" dirty="0" err="1" smtClean="0">
                <a:solidFill>
                  <a:schemeClr val="bg1"/>
                </a:solidFill>
              </a:rPr>
              <a:t>member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server</a:t>
            </a:r>
            <a:r>
              <a:rPr lang="ru-RU" sz="2400" dirty="0" smtClean="0">
                <a:solidFill>
                  <a:schemeClr val="bg1"/>
                </a:solidFill>
              </a:rPr>
              <a:t>- необходимо установить политику аудита на этом сервере.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	События </a:t>
            </a:r>
            <a:r>
              <a:rPr lang="ru-RU" sz="2400" dirty="0" smtClean="0">
                <a:solidFill>
                  <a:schemeClr val="bg1"/>
                </a:solidFill>
              </a:rPr>
              <a:t>записываются в журнал определенного компьютера, но могут просматриваться из любого компьютера сети пользователем, который имеет права администратора на тот компьютер, где произошло событие. </a:t>
            </a:r>
          </a:p>
          <a:p>
            <a:pPr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686800" cy="1143000"/>
          </a:xfrm>
        </p:spPr>
        <p:txBody>
          <a:bodyPr>
            <a:noAutofit/>
          </a:bodyPr>
          <a:lstStyle/>
          <a:p>
            <a:r>
              <a:rPr lang="ru-RU" sz="4400" dirty="0" err="1" smtClean="0">
                <a:solidFill>
                  <a:srgbClr val="C00000"/>
                </a:solidFill>
              </a:rPr>
              <a:t>Лока́льная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  <a:r>
              <a:rPr lang="ru-RU" sz="4400" dirty="0" err="1" smtClean="0">
                <a:solidFill>
                  <a:srgbClr val="C00000"/>
                </a:solidFill>
              </a:rPr>
              <a:t>вычисли́тельная</a:t>
            </a:r>
            <a:r>
              <a:rPr lang="ru-RU" sz="4400" dirty="0" smtClean="0">
                <a:solidFill>
                  <a:srgbClr val="C00000"/>
                </a:solidFill>
              </a:rPr>
              <a:t> сеть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586790" cy="51435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	(</a:t>
            </a:r>
            <a:r>
              <a:rPr lang="ru-RU" dirty="0" smtClean="0">
                <a:solidFill>
                  <a:schemeClr val="bg1"/>
                </a:solidFill>
              </a:rPr>
              <a:t>ЛВС, локальная сеть, сленг. </a:t>
            </a:r>
            <a:r>
              <a:rPr lang="ru-RU" dirty="0" err="1" smtClean="0">
                <a:solidFill>
                  <a:schemeClr val="bg1"/>
                </a:solidFill>
              </a:rPr>
              <a:t>локалка</a:t>
            </a:r>
            <a:r>
              <a:rPr lang="ru-RU" dirty="0" smtClean="0">
                <a:solidFill>
                  <a:schemeClr val="bg1"/>
                </a:solidFill>
              </a:rPr>
              <a:t>; англ. </a:t>
            </a:r>
            <a:r>
              <a:rPr lang="ru-RU" dirty="0" err="1" smtClean="0">
                <a:solidFill>
                  <a:schemeClr val="bg1"/>
                </a:solidFill>
              </a:rPr>
              <a:t>Local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Area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Network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LAN) компьютерная </a:t>
            </a:r>
            <a:r>
              <a:rPr lang="ru-RU" dirty="0" smtClean="0">
                <a:solidFill>
                  <a:schemeClr val="bg1"/>
                </a:solidFill>
              </a:rPr>
              <a:t>сеть, покрывающая обычно относительно небольшую территорию или небольшую группу зданий (дом, офис, фирму, институт).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	Сетевая </a:t>
            </a:r>
            <a:r>
              <a:rPr lang="ru-RU" dirty="0" smtClean="0">
                <a:solidFill>
                  <a:schemeClr val="bg1"/>
                </a:solidFill>
              </a:rPr>
              <a:t>операционная система — операционная система со встроенными возможностями для работы в компьютерных сетях. К таким возможностям можно отнести:</a:t>
            </a:r>
          </a:p>
          <a:p>
            <a:pPr lvl="1"/>
            <a:r>
              <a:rPr lang="ru-RU" sz="3300" dirty="0" smtClean="0">
                <a:solidFill>
                  <a:schemeClr val="bg1"/>
                </a:solidFill>
              </a:rPr>
              <a:t>поддержку сетевого оборудования</a:t>
            </a:r>
          </a:p>
          <a:p>
            <a:pPr lvl="1"/>
            <a:r>
              <a:rPr lang="ru-RU" sz="3300" dirty="0" smtClean="0">
                <a:solidFill>
                  <a:schemeClr val="bg1"/>
                </a:solidFill>
              </a:rPr>
              <a:t>поддержку сетевых протоколов</a:t>
            </a:r>
          </a:p>
          <a:p>
            <a:pPr lvl="1"/>
            <a:r>
              <a:rPr lang="ru-RU" sz="3300" dirty="0" smtClean="0">
                <a:solidFill>
                  <a:schemeClr val="bg1"/>
                </a:solidFill>
              </a:rPr>
              <a:t>поддержку протоколов маршрутизации</a:t>
            </a:r>
          </a:p>
          <a:p>
            <a:pPr lvl="1"/>
            <a:r>
              <a:rPr lang="ru-RU" sz="3300" dirty="0" smtClean="0">
                <a:solidFill>
                  <a:schemeClr val="bg1"/>
                </a:solidFill>
              </a:rPr>
              <a:t>поддержку фильтрации сетевого трафика</a:t>
            </a:r>
          </a:p>
          <a:p>
            <a:pPr lvl="1"/>
            <a:r>
              <a:rPr lang="ru-RU" sz="3300" dirty="0" smtClean="0">
                <a:solidFill>
                  <a:schemeClr val="bg1"/>
                </a:solidFill>
              </a:rPr>
              <a:t>поддержку доступа к удалённым ресурсам, таким как принтеры, диски и т. п. по сети</a:t>
            </a:r>
          </a:p>
          <a:p>
            <a:pPr lvl="1"/>
            <a:r>
              <a:rPr lang="ru-RU" sz="3300" dirty="0" smtClean="0">
                <a:solidFill>
                  <a:schemeClr val="bg1"/>
                </a:solidFill>
              </a:rPr>
              <a:t>поддержку сетевых протоколов авторизации</a:t>
            </a:r>
          </a:p>
          <a:p>
            <a:pPr lvl="1"/>
            <a:r>
              <a:rPr lang="ru-RU" sz="3300" dirty="0" smtClean="0">
                <a:solidFill>
                  <a:schemeClr val="bg1"/>
                </a:solidFill>
              </a:rPr>
              <a:t>наличие в системе сетевых служб, позволяющих удалённым пользователям использовать ресурсы компьютера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Примеры сетевых операционных систем: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- </a:t>
            </a:r>
            <a:r>
              <a:rPr lang="ru-RU" dirty="0" err="1" smtClean="0">
                <a:solidFill>
                  <a:schemeClr val="bg1"/>
                </a:solidFill>
              </a:rPr>
              <a:t>Novell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NetWare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- </a:t>
            </a:r>
            <a:r>
              <a:rPr lang="ru-RU" dirty="0" err="1" smtClean="0">
                <a:solidFill>
                  <a:schemeClr val="bg1"/>
                </a:solidFill>
              </a:rPr>
              <a:t>Microsoft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Windows</a:t>
            </a:r>
            <a:r>
              <a:rPr lang="ru-RU" dirty="0" smtClean="0">
                <a:solidFill>
                  <a:schemeClr val="bg1"/>
                </a:solidFill>
              </a:rPr>
              <a:t> (95, NT и более поздние)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- </a:t>
            </a:r>
            <a:r>
              <a:rPr lang="ru-RU" dirty="0" smtClean="0">
                <a:solidFill>
                  <a:schemeClr val="bg1"/>
                </a:solidFill>
              </a:rPr>
              <a:t>Различные UNIX системы, такие как </a:t>
            </a:r>
            <a:r>
              <a:rPr lang="ru-RU" dirty="0" err="1" smtClean="0">
                <a:solidFill>
                  <a:schemeClr val="bg1"/>
                </a:solidFill>
              </a:rPr>
              <a:t>Solaris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FreeBSD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- </a:t>
            </a:r>
            <a:r>
              <a:rPr lang="ru-RU" dirty="0" smtClean="0">
                <a:solidFill>
                  <a:schemeClr val="bg1"/>
                </a:solidFill>
              </a:rPr>
              <a:t>Различные GNU/</a:t>
            </a:r>
            <a:r>
              <a:rPr lang="ru-RU" dirty="0" err="1" smtClean="0">
                <a:solidFill>
                  <a:schemeClr val="bg1"/>
                </a:solidFill>
              </a:rPr>
              <a:t>Linux</a:t>
            </a:r>
            <a:r>
              <a:rPr lang="ru-RU" dirty="0" smtClean="0">
                <a:solidFill>
                  <a:schemeClr val="bg1"/>
                </a:solidFill>
              </a:rPr>
              <a:t> системы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686800" cy="1143000"/>
          </a:xfrm>
        </p:spPr>
        <p:txBody>
          <a:bodyPr>
            <a:noAutofit/>
          </a:bodyPr>
          <a:lstStyle/>
          <a:p>
            <a:r>
              <a:rPr lang="ru-RU" sz="4400" dirty="0" err="1" smtClean="0">
                <a:solidFill>
                  <a:srgbClr val="C00000"/>
                </a:solidFill>
              </a:rPr>
              <a:t>Лока́льная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  <a:r>
              <a:rPr lang="ru-RU" sz="4400" dirty="0" err="1" smtClean="0">
                <a:solidFill>
                  <a:srgbClr val="C00000"/>
                </a:solidFill>
              </a:rPr>
              <a:t>вычисли́тельная</a:t>
            </a:r>
            <a:r>
              <a:rPr lang="ru-RU" sz="4400" dirty="0" smtClean="0">
                <a:solidFill>
                  <a:srgbClr val="C00000"/>
                </a:solidFill>
              </a:rPr>
              <a:t> сеть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8586790" cy="416909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Главными задачами являются разделение ресурсов сети (например, дисковые пространства) и администрирование сети. С помощью сетевых функций системный администратор определяет разделяемые ресурсы, задаёт пароли, определяет права доступа для каждого пользователя или группы пользователей. Существуют специальные сетевые ОС, которым приданы функции обычных систем (Пр.: </a:t>
            </a:r>
            <a:r>
              <a:rPr lang="ru-RU" dirty="0" err="1" smtClean="0">
                <a:solidFill>
                  <a:schemeClr val="bg1"/>
                </a:solidFill>
              </a:rPr>
              <a:t>Windows</a:t>
            </a:r>
            <a:r>
              <a:rPr lang="ru-RU" dirty="0" smtClean="0">
                <a:solidFill>
                  <a:schemeClr val="bg1"/>
                </a:solidFill>
              </a:rPr>
              <a:t> NT) и обычные ОС (Пр.: </a:t>
            </a:r>
            <a:r>
              <a:rPr lang="ru-RU" dirty="0" err="1" smtClean="0">
                <a:solidFill>
                  <a:schemeClr val="bg1"/>
                </a:solidFill>
              </a:rPr>
              <a:t>Windows</a:t>
            </a:r>
            <a:r>
              <a:rPr lang="ru-RU" dirty="0" smtClean="0">
                <a:solidFill>
                  <a:schemeClr val="bg1"/>
                </a:solidFill>
              </a:rPr>
              <a:t> XP), которым приданы сетевые функции. Сегодня практически все современные ОС имеют встроенные сетевые функции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285728"/>
            <a:ext cx="9429784" cy="11430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Разграничение прав доступа </a:t>
            </a:r>
            <a:r>
              <a:rPr lang="ru-RU" sz="4400" dirty="0" smtClean="0">
                <a:solidFill>
                  <a:srgbClr val="C00000"/>
                </a:solidFill>
              </a:rPr>
              <a:t>в сети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6237"/>
            <a:ext cx="9144064" cy="4526280"/>
          </a:xfrm>
        </p:spPr>
        <p:txBody>
          <a:bodyPr>
            <a:noAutofit/>
          </a:bodyPr>
          <a:lstStyle/>
          <a:p>
            <a:pPr indent="-22225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После выполнения идентификации </a:t>
            </a:r>
            <a:r>
              <a:rPr lang="ru-RU" sz="2800" dirty="0" smtClean="0">
                <a:solidFill>
                  <a:schemeClr val="bg1"/>
                </a:solidFill>
              </a:rPr>
              <a:t>и аутентификации </a:t>
            </a:r>
            <a:r>
              <a:rPr lang="ru-RU" sz="2800" dirty="0" smtClean="0">
                <a:solidFill>
                  <a:schemeClr val="bg1"/>
                </a:solidFill>
              </a:rPr>
              <a:t>необходимо установить полномочия (совокупность прав) субъекта для последующего контроля санкционированного использования вычислительных ресурсов, доступных в АС. </a:t>
            </a:r>
            <a:endParaRPr lang="ru-RU" sz="2800" dirty="0" smtClean="0">
              <a:solidFill>
                <a:schemeClr val="bg1"/>
              </a:solidFill>
            </a:endParaRPr>
          </a:p>
          <a:p>
            <a:pPr indent="-22225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indent="-22225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Такой </a:t>
            </a:r>
            <a:r>
              <a:rPr lang="ru-RU" sz="2800" dirty="0" smtClean="0">
                <a:solidFill>
                  <a:schemeClr val="bg1"/>
                </a:solidFill>
              </a:rPr>
              <a:t>процесс называется разграничением (логическим управлением) доступа.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Разграничение прав доступа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	Обычно полномочия субъекта представляются: списком ресурсов, доступных пользователю, и правами по доступу к каждому ресурсу из списка. В качестве вычислительных ресурсов могут быть программы, информация, логические устройства, объем памяти, время процессора, приоритет и т. д.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	Обычно выделяют следующие методы разграничения доступа: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        разграничение доступа по спискам;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        использование матрицы установления полномочий;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        по уровням секретности и категориям;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        парольное разграничение доступа. 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Разграничение прав доступа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643050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</a:t>
            </a:r>
            <a:r>
              <a:rPr lang="ru-RU" sz="2400" b="1" i="1" u="sng" dirty="0" smtClean="0">
                <a:solidFill>
                  <a:schemeClr val="bg1"/>
                </a:solidFill>
              </a:rPr>
              <a:t>При разграничении доступа по спискам</a:t>
            </a:r>
            <a:r>
              <a:rPr lang="ru-RU" sz="2400" dirty="0" smtClean="0">
                <a:solidFill>
                  <a:schemeClr val="bg1"/>
                </a:solidFill>
              </a:rPr>
              <a:t> задаются соответствия: 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-        каждому пользователю – список ресурсов и прав доступа к ним  или 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-        каждому ресурсу – список пользователей и их прав доступа к данному ресурсу.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	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Списки позволяют установить права с точностью до пользователя. Здесь нетрудно добавить права или явным образом запретить доступ. Списки используются в большинстве ОС и СУБД. </a:t>
            </a:r>
          </a:p>
          <a:p>
            <a:pPr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Разграничение прав доступа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00232" y="4286256"/>
          <a:ext cx="5715040" cy="1371600"/>
        </p:xfrm>
        <a:graphic>
          <a:graphicData uri="http://schemas.openxmlformats.org/drawingml/2006/table">
            <a:tbl>
              <a:tblPr/>
              <a:tblGrid>
                <a:gridCol w="1696195"/>
                <a:gridCol w="1339403"/>
                <a:gridCol w="1340039"/>
                <a:gridCol w="133940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Субъект 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Каталог </a:t>
                      </a:r>
                    </a:p>
                    <a:p>
                      <a:pPr algn="ctr"/>
                      <a:r>
                        <a:rPr lang="en-US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d:\Heap 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Программа </a:t>
                      </a:r>
                    </a:p>
                    <a:p>
                      <a:pPr algn="ctr"/>
                      <a:r>
                        <a:rPr lang="en-US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prty</a:t>
                      </a:r>
                      <a:r>
                        <a:rPr lang="en-US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Принтер 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Пользователь 1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с</a:t>
                      </a:r>
                      <a:r>
                        <a:rPr lang="en-US" dirty="0" err="1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drw</a:t>
                      </a:r>
                      <a:r>
                        <a:rPr lang="en-US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е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w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Пользователь 2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r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 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w c 9:00 </a:t>
                      </a:r>
                      <a:r>
                        <a:rPr lang="ru-RU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до 17:00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571612"/>
            <a:ext cx="828680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Использование матрицы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установления полномочий подразумевает применение матрицы доступа (таблицы полномочий). В указанной матрице строками являются идентификаторы субъектов, имеющих доступ в АС, а столбцами – объекты (информационные ресурсы) АС. Каждый элемент матрицы может содержать имя и размер предоставляемого ресурса, право доступа (чтение, запись и др.), ссылку на другую информационную структуру, уточняющую права доступа, ссылку на программу, управляющую правами доступа и др.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5715016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Фрагмент матрицы установления полномочий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– создание,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– удаление,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– чтение,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– запись,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– выполнение.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Разграничение прав доступа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500174"/>
            <a:ext cx="87154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	</a:t>
            </a:r>
            <a:r>
              <a:rPr lang="ru-RU" sz="2000" b="1" i="1" u="sng" dirty="0" smtClean="0">
                <a:solidFill>
                  <a:schemeClr val="bg1"/>
                </a:solidFill>
              </a:rPr>
              <a:t>Разграничения доступа по уровням секретности и категориям </a:t>
            </a:r>
            <a:r>
              <a:rPr lang="ru-RU" sz="2000" dirty="0" smtClean="0">
                <a:solidFill>
                  <a:schemeClr val="bg1"/>
                </a:solidFill>
              </a:rPr>
              <a:t>состоят в том, что ресурсы АС разделяются в соответствии с уровнями секретности или категорий. 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	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	При разграничении по уровню </a:t>
            </a:r>
            <a:r>
              <a:rPr lang="ru-RU" sz="2000" b="1" u="sng" dirty="0" smtClean="0">
                <a:solidFill>
                  <a:schemeClr val="bg1"/>
                </a:solidFill>
              </a:rPr>
              <a:t>секретности</a:t>
            </a:r>
            <a:r>
              <a:rPr lang="ru-RU" sz="2000" dirty="0" smtClean="0">
                <a:solidFill>
                  <a:schemeClr val="bg1"/>
                </a:solidFill>
              </a:rPr>
              <a:t> выделяют несколько уровней, например: общий доступ, конфиденциально, секретно, совершенно секретно. Полномочия каждого пользователя задаются в соответствии с максимальным уровнем секретности, к которому он допущен. Пользователь имеет доступ ко всем данным, имеющим уровень (гриф) секретности не выше, чем он имеет. 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	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	При разграничении по </a:t>
            </a:r>
            <a:r>
              <a:rPr lang="ru-RU" sz="2000" b="1" u="sng" dirty="0" smtClean="0">
                <a:solidFill>
                  <a:schemeClr val="bg1"/>
                </a:solidFill>
              </a:rPr>
              <a:t>категориям</a:t>
            </a:r>
            <a:r>
              <a:rPr lang="ru-RU" sz="2000" dirty="0" smtClean="0">
                <a:solidFill>
                  <a:schemeClr val="bg1"/>
                </a:solidFill>
              </a:rPr>
              <a:t> задается и контролируется ранг категории, соответствующей пользователю. Соответственно, все ресурсы АС декомпозируют по уровню важности, причем определенному уровню соответствует некоторый ранг персонала (типа: руководитель, администратор, пользователь). 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187</TotalTime>
  <Words>904</Words>
  <Application>Microsoft Office PowerPoint</Application>
  <PresentationFormat>Экран (4:3)</PresentationFormat>
  <Paragraphs>133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Литейная</vt:lpstr>
      <vt:lpstr>Апекс</vt:lpstr>
      <vt:lpstr>Понятие о системном администрировании</vt:lpstr>
      <vt:lpstr>Системное администрирование</vt:lpstr>
      <vt:lpstr>Лока́льная вычисли́тельная сеть</vt:lpstr>
      <vt:lpstr>Лока́льная вычисли́тельная сеть</vt:lpstr>
      <vt:lpstr>Разграничение прав доступа в сети</vt:lpstr>
      <vt:lpstr>Разграничение прав доступа в сети</vt:lpstr>
      <vt:lpstr>Разграничение прав доступа в сети</vt:lpstr>
      <vt:lpstr>Разграничение прав доступа в сети</vt:lpstr>
      <vt:lpstr>Разграничение прав доступа в сети</vt:lpstr>
      <vt:lpstr>Разграничение прав доступа в сети</vt:lpstr>
      <vt:lpstr>Подключение компьютера к сети</vt:lpstr>
      <vt:lpstr>Подключение компьютера к сети</vt:lpstr>
      <vt:lpstr>Подключение компьютера к сети</vt:lpstr>
      <vt:lpstr>Подключение компьютера к сети</vt:lpstr>
      <vt:lpstr>Подключение компьютера к сети</vt:lpstr>
      <vt:lpstr>Подключение компьютера к сети</vt:lpstr>
      <vt:lpstr>Администрирование локальной компьютерной сети</vt:lpstr>
      <vt:lpstr>Администрирование локальной компьютерной сети</vt:lpstr>
      <vt:lpstr>Администрирование локальной компьютерной сети</vt:lpstr>
      <vt:lpstr>Администрирование локальной компьютерной сети</vt:lpstr>
      <vt:lpstr>Администрирование локальной компьютерной сети</vt:lpstr>
      <vt:lpstr>Администрирование локальной компьютерной сети</vt:lpstr>
      <vt:lpstr>Администрирование локальной компьютерной сети</vt:lpstr>
      <vt:lpstr>Администрирование локальной компьютерной сети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 системном администрировании</dc:title>
  <dc:creator>TAHTRA</dc:creator>
  <cp:lastModifiedBy>TAHTRA</cp:lastModifiedBy>
  <cp:revision>19</cp:revision>
  <dcterms:created xsi:type="dcterms:W3CDTF">2012-12-23T08:22:23Z</dcterms:created>
  <dcterms:modified xsi:type="dcterms:W3CDTF">2012-12-23T11:29:46Z</dcterms:modified>
</cp:coreProperties>
</file>