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sldIdLst>
    <p:sldId id="257" r:id="rId2"/>
    <p:sldId id="258" r:id="rId3"/>
    <p:sldId id="259" r:id="rId4"/>
    <p:sldId id="260" r:id="rId5"/>
    <p:sldId id="261" r:id="rId6"/>
    <p:sldId id="262" r:id="rId7"/>
    <p:sldId id="263" r:id="rId8"/>
    <p:sldId id="265" r:id="rId9"/>
    <p:sldId id="266" r:id="rId10"/>
    <p:sldId id="267" r:id="rId11"/>
    <p:sldId id="268" r:id="rId12"/>
    <p:sldId id="269" r:id="rId13"/>
    <p:sldId id="270" r:id="rId14"/>
    <p:sldId id="271" r:id="rId15"/>
    <p:sldId id="272" r:id="rId16"/>
    <p:sldId id="273"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103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3">
        <a:schemeClr val="bg1"/>
      </p:bgRef>
    </p:bg>
    <p:spTree>
      <p:nvGrpSpPr>
        <p:cNvPr id="1" name=""/>
        <p:cNvGrpSpPr/>
        <p:nvPr/>
      </p:nvGrpSpPr>
      <p:grpSpPr>
        <a:xfrm>
          <a:off x="0" y="0"/>
          <a:ext cx="0" cy="0"/>
          <a:chOff x="0" y="0"/>
          <a:chExt cx="0" cy="0"/>
        </a:xfrm>
      </p:grpSpPr>
      <p:sp>
        <p:nvSpPr>
          <p:cNvPr id="12" name="Прямоугольник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Скругленный прямоугольник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Подзаголовок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5B106E36-FD25-4E2D-B0AA-010F637433A0}" type="datetimeFigureOut">
              <a:rPr lang="ru-RU" smtClean="0"/>
              <a:pPr/>
              <a:t>28.02.2013</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lIns="0" tIns="0" rIns="0" bIns="0">
            <a:noAutofit/>
          </a:bodyPr>
          <a:lstStyle>
            <a:lvl1pPr>
              <a:defRPr sz="1400">
                <a:solidFill>
                  <a:srgbClr val="FFFFFF"/>
                </a:solidFill>
              </a:defRPr>
            </a:lvl1pPr>
          </a:lstStyle>
          <a:p>
            <a:fld id="{725C68B6-61C2-468F-89AB-4B9F7531AA68}" type="slidenum">
              <a:rPr lang="ru-RU" smtClean="0"/>
              <a:pPr/>
              <a:t>‹#›</a:t>
            </a:fld>
            <a:endParaRPr lang="ru-RU"/>
          </a:p>
        </p:txBody>
      </p:sp>
      <p:sp>
        <p:nvSpPr>
          <p:cNvPr id="7" name="Прямоугольник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28.02.2013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1"/>
            <a:ext cx="201168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914400" y="274640"/>
            <a:ext cx="55626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28.02.2013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28.02.2013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
        <p:nvSpPr>
          <p:cNvPr id="8" name="Содержимое 7"/>
          <p:cNvSpPr>
            <a:spLocks noGrp="1"/>
          </p:cNvSpPr>
          <p:nvPr>
            <p:ph sz="quarter" idx="1"/>
          </p:nvPr>
        </p:nvSpPr>
        <p:spPr>
          <a:xfrm>
            <a:off x="914400" y="1447800"/>
            <a:ext cx="777240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11" name="Прямоугольник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Скругленный прямоугольник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722313" y="952500"/>
            <a:ext cx="7772400" cy="1362075"/>
          </a:xfrm>
        </p:spPr>
        <p:txBody>
          <a:bodyPr anchor="b" anchorCtr="0"/>
          <a:lstStyle>
            <a:lvl1pPr algn="l">
              <a:buNone/>
              <a:defRPr sz="4000" b="0" cap="none"/>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28.02.2013</a:t>
            </a:fld>
            <a:endParaRPr lang="ru-RU"/>
          </a:p>
        </p:txBody>
      </p:sp>
      <p:sp>
        <p:nvSpPr>
          <p:cNvPr id="5" name="Нижний колонтитул 4"/>
          <p:cNvSpPr>
            <a:spLocks noGrp="1"/>
          </p:cNvSpPr>
          <p:nvPr>
            <p:ph type="ftr" sz="quarter" idx="11"/>
          </p:nvPr>
        </p:nvSpPr>
        <p:spPr>
          <a:xfrm>
            <a:off x="800100" y="6172200"/>
            <a:ext cx="4000500" cy="457200"/>
          </a:xfrm>
        </p:spPr>
        <p:txBody>
          <a:bodyPr/>
          <a:lstStyle/>
          <a:p>
            <a:endParaRPr lang="ru-RU"/>
          </a:p>
        </p:txBody>
      </p:sp>
      <p:sp>
        <p:nvSpPr>
          <p:cNvPr id="7" name="Прямоугольник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146304" y="6208776"/>
            <a:ext cx="457200" cy="457200"/>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28.02.2013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9" name="Содержимое 8"/>
          <p:cNvSpPr>
            <a:spLocks noGrp="1"/>
          </p:cNvSpPr>
          <p:nvPr>
            <p:ph sz="quarter" idx="1"/>
          </p:nvPr>
        </p:nvSpPr>
        <p:spPr>
          <a:xfrm>
            <a:off x="91440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93395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3050"/>
            <a:ext cx="7772400" cy="1143000"/>
          </a:xfrm>
        </p:spPr>
        <p:txBody>
          <a:bodyPr anchor="b" anchorCtr="0"/>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5B106E36-FD25-4E2D-B0AA-010F637433A0}" type="datetimeFigureOut">
              <a:rPr lang="ru-RU" smtClean="0"/>
              <a:pPr/>
              <a:t>28.02.2013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half" idx="2"/>
          </p:nvPr>
        </p:nvSpPr>
        <p:spPr>
          <a:xfrm>
            <a:off x="9144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4"/>
          </p:nvPr>
        </p:nvSpPr>
        <p:spPr>
          <a:xfrm>
            <a:off x="49530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28.02.2013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28.02.2013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Прямоугольник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Скругленный прямоугольник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914400" y="273050"/>
            <a:ext cx="7772400" cy="1143000"/>
          </a:xfrm>
        </p:spPr>
        <p:txBody>
          <a:bodyPr anchor="b" anchorCtr="0"/>
          <a:lstStyle>
            <a:lvl1pPr algn="l">
              <a:buNone/>
              <a:defRPr sz="4000" b="0"/>
            </a:lvl1pPr>
          </a:lstStyle>
          <a:p>
            <a:r>
              <a:rPr kumimoji="0" lang="ru-RU" smtClean="0"/>
              <a:t>Образец заголовка</a:t>
            </a:r>
            <a:endParaRPr kumimoji="0" lang="en-US"/>
          </a:p>
        </p:txBody>
      </p:sp>
      <p:sp>
        <p:nvSpPr>
          <p:cNvPr id="3" name="Текст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28.02.2013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quarter" idx="1"/>
          </p:nvPr>
        </p:nvSpPr>
        <p:spPr>
          <a:xfrm>
            <a:off x="2971800" y="1600200"/>
            <a:ext cx="5715000" cy="44958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28.02.2013</a:t>
            </a:fld>
            <a:endParaRPr lang="ru-RU"/>
          </a:p>
        </p:txBody>
      </p:sp>
      <p:sp>
        <p:nvSpPr>
          <p:cNvPr id="6" name="Нижний колонтитул 5"/>
          <p:cNvSpPr>
            <a:spLocks noGrp="1"/>
          </p:cNvSpPr>
          <p:nvPr>
            <p:ph type="ftr" sz="quarter" idx="11"/>
          </p:nvPr>
        </p:nvSpPr>
        <p:spPr>
          <a:xfrm>
            <a:off x="914400" y="6172200"/>
            <a:ext cx="3886200" cy="457200"/>
          </a:xfrm>
        </p:spPr>
        <p:txBody>
          <a:bodyPr/>
          <a:lstStyle/>
          <a:p>
            <a:endParaRPr lang="ru-RU"/>
          </a:p>
        </p:txBody>
      </p:sp>
      <p:sp>
        <p:nvSpPr>
          <p:cNvPr id="7" name="Номер слайда 6"/>
          <p:cNvSpPr>
            <a:spLocks noGrp="1"/>
          </p:cNvSpPr>
          <p:nvPr>
            <p:ph type="sldNum" sz="quarter" idx="12"/>
          </p:nvPr>
        </p:nvSpPr>
        <p:spPr>
          <a:xfrm>
            <a:off x="146304" y="6208776"/>
            <a:ext cx="457200" cy="457200"/>
          </a:xfrm>
        </p:spPr>
        <p:txBody>
          <a:bodyPr/>
          <a:lstStyle/>
          <a:p>
            <a:fld id="{725C68B6-61C2-468F-89AB-4B9F7531AA68}" type="slidenum">
              <a:rPr lang="ru-RU" smtClean="0"/>
              <a:pPr/>
              <a:t>‹#›</a:t>
            </a:fld>
            <a:endParaRPr lang="ru-RU"/>
          </a:p>
        </p:txBody>
      </p:sp>
      <p:sp>
        <p:nvSpPr>
          <p:cNvPr id="11" name="Прямоугольник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Рисунок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ru-RU" smtClean="0"/>
              <a:t>Вставка рисунка</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Скругленный прямоугольник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Заголовок 21"/>
          <p:cNvSpPr>
            <a:spLocks noGrp="1"/>
          </p:cNvSpPr>
          <p:nvPr>
            <p:ph type="title"/>
          </p:nvPr>
        </p:nvSpPr>
        <p:spPr>
          <a:xfrm>
            <a:off x="914400" y="274638"/>
            <a:ext cx="7772400" cy="1143000"/>
          </a:xfrm>
          <a:prstGeom prst="rect">
            <a:avLst/>
          </a:prstGeom>
        </p:spPr>
        <p:txBody>
          <a:bodyPr bIns="91440" anchor="b" anchorCtr="0">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5B106E36-FD25-4E2D-B0AA-010F637433A0}" type="datetimeFigureOut">
              <a:rPr lang="ru-RU" smtClean="0"/>
              <a:pPr/>
              <a:t>28.02.2013</a:t>
            </a:fld>
            <a:endParaRPr lang="ru-RU"/>
          </a:p>
        </p:txBody>
      </p:sp>
      <p:sp>
        <p:nvSpPr>
          <p:cNvPr id="3" name="Нижний колонтитул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ru-RU"/>
          </a:p>
        </p:txBody>
      </p:sp>
      <p:sp>
        <p:nvSpPr>
          <p:cNvPr id="23" name="Номер слайда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930226"/>
          </a:xfrm>
        </p:spPr>
        <p:txBody>
          <a:bodyPr>
            <a:normAutofit fontScale="90000"/>
          </a:bodyPr>
          <a:lstStyle/>
          <a:p>
            <a:r>
              <a:rPr lang="ru-RU" sz="4600" cap="all" dirty="0" smtClean="0"/>
              <a:t>Транспортная тарифная                 политика</a:t>
            </a:r>
            <a:r>
              <a:rPr lang="ru-RU" dirty="0" smtClean="0"/>
              <a:t/>
            </a:r>
            <a:br>
              <a:rPr lang="ru-RU" dirty="0" smtClean="0"/>
            </a:br>
            <a:endParaRPr lang="ru-RU" dirty="0"/>
          </a:p>
        </p:txBody>
      </p:sp>
      <p:pic>
        <p:nvPicPr>
          <p:cNvPr id="4" name="Содержимое 3" descr="Фото с сайта Lenta.ru.jpg"/>
          <p:cNvPicPr>
            <a:picLocks noGrp="1" noChangeAspect="1"/>
          </p:cNvPicPr>
          <p:nvPr>
            <p:ph sz="quarter" idx="1"/>
          </p:nvPr>
        </p:nvPicPr>
        <p:blipFill>
          <a:blip r:embed="rId2" cstate="print"/>
          <a:stretch>
            <a:fillRect/>
          </a:stretch>
        </p:blipFill>
        <p:spPr>
          <a:xfrm>
            <a:off x="1259632" y="2060848"/>
            <a:ext cx="6552728" cy="4320480"/>
          </a:xfr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Содержимое 6" descr="image005.jpg"/>
          <p:cNvPicPr>
            <a:picLocks noGrp="1" noChangeAspect="1"/>
          </p:cNvPicPr>
          <p:nvPr>
            <p:ph sz="quarter" idx="1"/>
          </p:nvPr>
        </p:nvPicPr>
        <p:blipFill>
          <a:blip r:embed="rId2" cstate="print"/>
          <a:stretch>
            <a:fillRect/>
          </a:stretch>
        </p:blipFill>
        <p:spPr>
          <a:xfrm>
            <a:off x="467544" y="764704"/>
            <a:ext cx="3744416" cy="4722295"/>
          </a:xfrm>
        </p:spPr>
      </p:pic>
      <p:sp>
        <p:nvSpPr>
          <p:cNvPr id="6" name="Содержимое 5"/>
          <p:cNvSpPr>
            <a:spLocks noGrp="1"/>
          </p:cNvSpPr>
          <p:nvPr>
            <p:ph sz="quarter" idx="2"/>
          </p:nvPr>
        </p:nvSpPr>
        <p:spPr>
          <a:xfrm>
            <a:off x="4355976" y="476672"/>
            <a:ext cx="4330824" cy="5976664"/>
          </a:xfrm>
        </p:spPr>
        <p:txBody>
          <a:bodyPr>
            <a:normAutofit fontScale="92500"/>
          </a:bodyPr>
          <a:lstStyle/>
          <a:p>
            <a:pPr>
              <a:buNone/>
            </a:pPr>
            <a:r>
              <a:rPr lang="ru-RU" sz="2000" dirty="0" smtClean="0"/>
              <a:t> Тарифы  пассажирского железнодорожного транспорта зависят от вида перевозок (дальнего следования, местного сообщения, пригородные перевозки). Тарифы  на перевозку пассажиров в поездах  дальнего следования дифференцируются в зависимости от скорости поезда и типа вагона.        Регулирование тарифов на перевозку пассажиров в дальнем следовании осуществляется Минэкономики и Минфином России по представлению Министерства путей сообщения. При индексации пассажирских тарифов принимается во внимание рост реальных доходов населения.</a:t>
            </a:r>
          </a:p>
          <a:p>
            <a:pPr>
              <a:buNone/>
            </a:pPr>
            <a:r>
              <a:rPr lang="ru-RU" sz="2000" dirty="0" smtClean="0"/>
              <a:t>       </a:t>
            </a:r>
            <a:endParaRPr lang="ru-RU"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одержимое 5"/>
          <p:cNvSpPr>
            <a:spLocks noGrp="1"/>
          </p:cNvSpPr>
          <p:nvPr>
            <p:ph sz="quarter" idx="1"/>
          </p:nvPr>
        </p:nvSpPr>
        <p:spPr>
          <a:xfrm>
            <a:off x="457200" y="260648"/>
            <a:ext cx="8229600" cy="6048712"/>
          </a:xfrm>
        </p:spPr>
        <p:txBody>
          <a:bodyPr>
            <a:normAutofit fontScale="77500" lnSpcReduction="20000"/>
          </a:bodyPr>
          <a:lstStyle/>
          <a:p>
            <a:pPr>
              <a:buNone/>
            </a:pPr>
            <a:r>
              <a:rPr lang="ru-RU" b="1" dirty="0" smtClean="0"/>
              <a:t>Понятие о пассажирских тарифах</a:t>
            </a:r>
          </a:p>
          <a:p>
            <a:pPr>
              <a:buNone/>
            </a:pPr>
            <a:r>
              <a:rPr lang="ru-RU" dirty="0" smtClean="0"/>
              <a:t> </a:t>
            </a:r>
          </a:p>
          <a:p>
            <a:pPr>
              <a:buNone/>
            </a:pPr>
            <a:r>
              <a:rPr lang="ru-RU" dirty="0" smtClean="0"/>
              <a:t>На железных дорогах России применяются тарифы:</a:t>
            </a:r>
          </a:p>
          <a:p>
            <a:pPr>
              <a:buNone/>
            </a:pPr>
            <a:r>
              <a:rPr lang="ru-RU" dirty="0" smtClean="0"/>
              <a:t>	Общий пассажирский при проезде в поездах прямого дальнего и местного сообщения, который утверждается для общих линий железных дорог, на линиях, не примыкающих к общей сети (Сахалинская дорога), на линиях с водными переправами;</a:t>
            </a:r>
          </a:p>
          <a:p>
            <a:pPr>
              <a:buNone/>
            </a:pPr>
            <a:r>
              <a:rPr lang="ru-RU" dirty="0" smtClean="0"/>
              <a:t>- пригородный для проезда   в поездах пригородного сообщения, который подразделяется на зонный, </a:t>
            </a:r>
            <a:r>
              <a:rPr lang="ru-RU" dirty="0" err="1" smtClean="0"/>
              <a:t>покилометровый</a:t>
            </a:r>
            <a:r>
              <a:rPr lang="ru-RU" dirty="0" smtClean="0"/>
              <a:t>, общий без страхового сбора и абонементный (общий и льготный);</a:t>
            </a:r>
          </a:p>
          <a:p>
            <a:pPr>
              <a:buNone/>
            </a:pPr>
            <a:r>
              <a:rPr lang="ru-RU" dirty="0" smtClean="0"/>
              <a:t>- общий багажный тариф для всех железнодорожных линий общего пользования по правилам тарифных расстояний таким же, как и для общего пассажирского тарифа;</a:t>
            </a:r>
          </a:p>
          <a:p>
            <a:pPr>
              <a:buNone/>
            </a:pPr>
            <a:r>
              <a:rPr lang="ru-RU" dirty="0" smtClean="0"/>
              <a:t>- прочие тарифы и сборы с пассажиров за различные услуги. Общий пассажирский тариф построен с учётом снижения стоимости проезда одного пассажира на 1 км. При увеличении расстояния поездки. Для поездов дальнего следования за основу взят тариф на проезд в жёстком вагоне с местами для сидения в зависимости от расстояния поездки.</a:t>
            </a:r>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Содержимое 6" descr="news_09072012_57486.jpg"/>
          <p:cNvPicPr>
            <a:picLocks noGrp="1" noChangeAspect="1"/>
          </p:cNvPicPr>
          <p:nvPr>
            <p:ph sz="quarter" idx="1"/>
          </p:nvPr>
        </p:nvPicPr>
        <p:blipFill>
          <a:blip r:embed="rId2" cstate="print"/>
          <a:stretch>
            <a:fillRect/>
          </a:stretch>
        </p:blipFill>
        <p:spPr>
          <a:xfrm>
            <a:off x="251520" y="1484784"/>
            <a:ext cx="4608512" cy="4104456"/>
          </a:xfrm>
        </p:spPr>
      </p:pic>
      <p:sp>
        <p:nvSpPr>
          <p:cNvPr id="6" name="Содержимое 5"/>
          <p:cNvSpPr>
            <a:spLocks noGrp="1"/>
          </p:cNvSpPr>
          <p:nvPr>
            <p:ph sz="quarter" idx="2"/>
          </p:nvPr>
        </p:nvSpPr>
        <p:spPr>
          <a:xfrm>
            <a:off x="4648200" y="476672"/>
            <a:ext cx="4038600" cy="6048672"/>
          </a:xfrm>
        </p:spPr>
        <p:txBody>
          <a:bodyPr>
            <a:normAutofit fontScale="85000" lnSpcReduction="10000"/>
          </a:bodyPr>
          <a:lstStyle/>
          <a:p>
            <a:pPr>
              <a:buNone/>
            </a:pPr>
            <a:r>
              <a:rPr lang="ru-RU" dirty="0" smtClean="0"/>
              <a:t>      Плата за проезд исчисляется по маршруту следования пассажирского   поезда   в   соответствии   с   Указателем железнодорожных  пассажирских  сообщений  и  Тарифным руководством №4 по кратчайшему направлению с наименьшим числом пересадок. Для общего пассажирского тарифа установлено 110 тарифных поясов. С увеличением расстояния протяжённость тарифных поясов увеличивается с 5 до 550 км.</a:t>
            </a:r>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Содержимое 4" descr="12069189.101.deti_v_poezde.jpg"/>
          <p:cNvPicPr>
            <a:picLocks noGrp="1" noChangeAspect="1"/>
          </p:cNvPicPr>
          <p:nvPr>
            <p:ph sz="quarter" idx="1"/>
          </p:nvPr>
        </p:nvPicPr>
        <p:blipFill>
          <a:blip r:embed="rId2" cstate="print"/>
          <a:stretch>
            <a:fillRect/>
          </a:stretch>
        </p:blipFill>
        <p:spPr>
          <a:xfrm>
            <a:off x="251520" y="764704"/>
            <a:ext cx="3528392" cy="4608512"/>
          </a:xfrm>
        </p:spPr>
      </p:pic>
      <p:sp>
        <p:nvSpPr>
          <p:cNvPr id="4" name="Содержимое 3"/>
          <p:cNvSpPr>
            <a:spLocks noGrp="1"/>
          </p:cNvSpPr>
          <p:nvPr>
            <p:ph sz="quarter" idx="2"/>
          </p:nvPr>
        </p:nvSpPr>
        <p:spPr>
          <a:xfrm>
            <a:off x="3419872" y="332656"/>
            <a:ext cx="5724128" cy="5793507"/>
          </a:xfrm>
        </p:spPr>
        <p:txBody>
          <a:bodyPr>
            <a:noAutofit/>
          </a:bodyPr>
          <a:lstStyle/>
          <a:p>
            <a:pPr>
              <a:buNone/>
            </a:pPr>
            <a:r>
              <a:rPr lang="ru-RU" sz="2000" dirty="0" smtClean="0"/>
              <a:t>     Стоимость проезда в вагонах различного типа по сравнению с вагонами, взятыми за основу, повышается на 22...27 % за проезд в жёстком некупированном (открытом) вагоне с местами для лежания;  59...62%  в  жёстком  купированном  вагоне  с четырёхместными  купе;   80... 90%  в  мягком  вагоне  с четырёхместными купе;  113...130% в мягком вагоне с двухместными купе. Пассажирский тариф учитывает не только затраты на перевозку, но и степень комфорта, предоставленного пассажиру. Так, для сокращения времени поездки пассажир может доплатить за скорость.</a:t>
            </a:r>
          </a:p>
          <a:p>
            <a:r>
              <a:rPr lang="ru-RU" sz="2000" dirty="0" smtClean="0"/>
              <a:t>Тариф за проезд детей от 5 до 10 лет взимается в размере 25% стоимости взрослого билета, но доплата за спальное место взимается в размере полной стоимости взрослого билета.</a:t>
            </a:r>
            <a:endParaRPr lang="ru-RU"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одержимое 5"/>
          <p:cNvSpPr>
            <a:spLocks noGrp="1"/>
          </p:cNvSpPr>
          <p:nvPr>
            <p:ph sz="quarter" idx="1"/>
          </p:nvPr>
        </p:nvSpPr>
        <p:spPr>
          <a:xfrm>
            <a:off x="467544" y="476672"/>
            <a:ext cx="8229600" cy="5976664"/>
          </a:xfrm>
        </p:spPr>
        <p:txBody>
          <a:bodyPr>
            <a:normAutofit/>
          </a:bodyPr>
          <a:lstStyle/>
          <a:p>
            <a:pPr algn="just">
              <a:buNone/>
            </a:pPr>
            <a:r>
              <a:rPr lang="ru-RU" dirty="0" smtClean="0"/>
              <a:t>    В состав пассажирского тарифа включён сбор обязательного страхования. В отличие от общего пассажирского тарифа в пригородных тарифах стоимость проезда 1 км. повышается при увеличении дальности поездки, однако пригородный тариф в два раза ниже общего пассажирского.</a:t>
            </a:r>
          </a:p>
          <a:p>
            <a:pPr algn="just">
              <a:buNone/>
            </a:pPr>
            <a:r>
              <a:rPr lang="ru-RU" dirty="0" smtClean="0"/>
              <a:t>     Некоторым категориям пассажиров при проезде по железным дорогам предоставляются льготы в виде бесплатного проезда или скидки с установленного тарифа.</a:t>
            </a:r>
          </a:p>
          <a:p>
            <a:pPr>
              <a:buNone/>
            </a:pP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179512" y="188640"/>
            <a:ext cx="4316288" cy="6408712"/>
          </a:xfrm>
        </p:spPr>
        <p:txBody>
          <a:bodyPr>
            <a:normAutofit fontScale="77500" lnSpcReduction="20000"/>
          </a:bodyPr>
          <a:lstStyle/>
          <a:p>
            <a:pPr>
              <a:buNone/>
            </a:pPr>
            <a:r>
              <a:rPr lang="ru-RU" dirty="0" smtClean="0"/>
              <a:t>При проезде во внутригосударственном сообщении применяются следующие виды тарифов:</a:t>
            </a:r>
          </a:p>
          <a:p>
            <a:pPr>
              <a:buNone/>
            </a:pPr>
            <a:r>
              <a:rPr lang="ru-RU" dirty="0" smtClean="0"/>
              <a:t>- </a:t>
            </a:r>
            <a:r>
              <a:rPr lang="ru-RU" i="1" dirty="0" smtClean="0"/>
              <a:t>тариф на проезд пассажиров в поездах дальнего и местного следования; </a:t>
            </a:r>
            <a:endParaRPr lang="ru-RU" dirty="0" smtClean="0"/>
          </a:p>
          <a:p>
            <a:pPr>
              <a:buNone/>
            </a:pPr>
            <a:r>
              <a:rPr lang="ru-RU" i="1" dirty="0" smtClean="0"/>
              <a:t> - тарифы пригородного сообщения- при проезде в поездах пригородного сообщения</a:t>
            </a:r>
            <a:endParaRPr lang="ru-RU" dirty="0" smtClean="0"/>
          </a:p>
          <a:p>
            <a:pPr>
              <a:buNone/>
            </a:pPr>
            <a:r>
              <a:rPr lang="ru-RU" dirty="0" smtClean="0"/>
              <a:t>Пассажирский тариф в дальнем сообщении состоит из ставок общего вагона пассажирского поезда и доплат к нему за проезд в вагоне и поезде более высокой категории: доплаты за скорость, доплаты за купейность. </a:t>
            </a:r>
          </a:p>
          <a:p>
            <a:pPr>
              <a:buNone/>
            </a:pPr>
            <a:r>
              <a:rPr lang="ru-RU" dirty="0" smtClean="0"/>
              <a:t>Для определения стоимости проезда пассажиров взимается плата в соответствии с прейскурантом 1002-16 за действительные тарифные расстояния, исчисляемые по ходу следования поезда. </a:t>
            </a:r>
            <a:endParaRPr lang="ru-RU" dirty="0"/>
          </a:p>
        </p:txBody>
      </p:sp>
      <p:pic>
        <p:nvPicPr>
          <p:cNvPr id="6" name="Содержимое 5" descr="12704.jpg"/>
          <p:cNvPicPr>
            <a:picLocks noGrp="1" noChangeAspect="1"/>
          </p:cNvPicPr>
          <p:nvPr>
            <p:ph sz="quarter" idx="2"/>
          </p:nvPr>
        </p:nvPicPr>
        <p:blipFill>
          <a:blip r:embed="rId2" cstate="print"/>
          <a:stretch>
            <a:fillRect/>
          </a:stretch>
        </p:blipFill>
        <p:spPr>
          <a:xfrm>
            <a:off x="4572000" y="1052736"/>
            <a:ext cx="4038600" cy="4752528"/>
          </a:xfr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одержимое 5"/>
          <p:cNvSpPr>
            <a:spLocks noGrp="1"/>
          </p:cNvSpPr>
          <p:nvPr>
            <p:ph sz="quarter" idx="1"/>
          </p:nvPr>
        </p:nvSpPr>
        <p:spPr>
          <a:xfrm>
            <a:off x="323528" y="0"/>
            <a:ext cx="8640960" cy="6669360"/>
          </a:xfrm>
        </p:spPr>
        <p:txBody>
          <a:bodyPr>
            <a:noAutofit/>
          </a:bodyPr>
          <a:lstStyle/>
          <a:p>
            <a:pPr>
              <a:buNone/>
            </a:pPr>
            <a:r>
              <a:rPr lang="ru-RU" sz="1800" dirty="0" smtClean="0"/>
              <a:t>       Стоимость проезда пассажиров в поездах устанавливается в зависимости от типа вагона и категории поезда. Стоимость полного или детского проезда в зависимости от типа вагона и категории поезда, стоимость билета, стоимость плацкарты и размеры доплат к полному или детскому билету жесткого общего вагона пассажирского поезда при проезде в вагонах или поездах более высокой категории определяются по таблицам соответствующего прейскуранта. Стоимость проезда в фирменных поездах определяется по таблицам приложения к соответствующему прейскуранту. Стоимость проезда во всех типах вагонов и категорий поездов состоит из стоимости билета и стоимости плацкарты и определяется по таблицам соответствующего прейскуранта. При </a:t>
            </a:r>
            <a:r>
              <a:rPr lang="ru-RU" sz="1800" dirty="0" err="1" smtClean="0"/>
              <a:t>курсировании</a:t>
            </a:r>
            <a:r>
              <a:rPr lang="ru-RU" sz="1800" dirty="0" smtClean="0"/>
              <a:t> во внутреннем сообщении мягких вагонов габарита "РИЦ" с 3-местными купе стоимость проезда в них взимается по тарифу купейного вагона. В случае переоборудования этих вагонов в категорию мягких вагонов с 2-местными купе (СВ) оформление проездных документов в такие вагоны производится по тарифу мягкого вагона с 2-местными купе. При </a:t>
            </a:r>
            <a:r>
              <a:rPr lang="ru-RU" sz="1800" dirty="0" err="1" smtClean="0"/>
              <a:t>курсировании</a:t>
            </a:r>
            <a:r>
              <a:rPr lang="ru-RU" sz="1800" dirty="0" smtClean="0"/>
              <a:t> скоростных поездов стоимость проезда в жестких вагонах (с местами для сидения) и купейных вагонах исчисляется по тарифу купейного вагона скорого поезда. При проезде в вагоне беспересадочного сообщения, который в пути следования прицепляется к поездам различной категории, плата за проезд взимается за весь путь следования пассажира по тарифу, установленному для поезда более высокой категории, с которым следует вагон. В случае временного (по техническим причинам на период не более 15 дней) отклонения поездов от установленного расписанием маршрута следования проезд за дополнительное расстояние следования пассажир не оплачивает.</a:t>
            </a:r>
          </a:p>
          <a:p>
            <a:endParaRPr lang="ru-RU" sz="1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ru-RU" sz="3000" dirty="0" smtClean="0"/>
              <a:t>Транспортная тарифная политика</a:t>
            </a:r>
            <a:r>
              <a:rPr lang="ru-RU" dirty="0" smtClean="0"/>
              <a:t> </a:t>
            </a:r>
            <a:endParaRPr lang="ru-RU" dirty="0"/>
          </a:p>
        </p:txBody>
      </p:sp>
      <p:sp>
        <p:nvSpPr>
          <p:cNvPr id="3" name="Содержимое 2"/>
          <p:cNvSpPr>
            <a:spLocks noGrp="1"/>
          </p:cNvSpPr>
          <p:nvPr>
            <p:ph sz="quarter" idx="1"/>
          </p:nvPr>
        </p:nvSpPr>
        <p:spPr>
          <a:xfrm>
            <a:off x="0" y="1628800"/>
            <a:ext cx="8686800" cy="4680560"/>
          </a:xfrm>
        </p:spPr>
        <p:txBody>
          <a:bodyPr/>
          <a:lstStyle/>
          <a:p>
            <a:pPr algn="just">
              <a:buNone/>
            </a:pPr>
            <a:r>
              <a:rPr lang="ru-RU" dirty="0" smtClean="0"/>
              <a:t>    Железнодорожный транспорт является основой транспортного  комплекса России. Доля железных дорог  в общем грузообороте всех видов  транспорта общего пользования составляет 80%. Основой для расчетов стоимости  перевозки на железнодорожном транспорте является прейскурант «Тарифы на грузовые железнодорожные перевозки» № 10-01, который был введен в действие в 1990 г. </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Заголовок 11"/>
          <p:cNvSpPr>
            <a:spLocks noGrp="1"/>
          </p:cNvSpPr>
          <p:nvPr>
            <p:ph type="title"/>
          </p:nvPr>
        </p:nvSpPr>
        <p:spPr>
          <a:xfrm>
            <a:off x="5076056" y="274638"/>
            <a:ext cx="3888432" cy="6583362"/>
          </a:xfrm>
        </p:spPr>
        <p:txBody>
          <a:bodyPr>
            <a:noAutofit/>
          </a:bodyPr>
          <a:lstStyle/>
          <a:p>
            <a:r>
              <a:rPr lang="ru-RU" sz="1600" dirty="0" smtClean="0"/>
              <a:t>Железнодорожные транспортные тарифы разрабатывались как единые для всей страны (СССР), хотя затраты по перевозке грузов различаются по участкам дорог и зависят от профиля пути, вида используемых локомотивов, </a:t>
            </a:r>
            <a:r>
              <a:rPr lang="ru-RU" sz="1600" dirty="0" err="1" smtClean="0"/>
              <a:t>грузонапряженности</a:t>
            </a:r>
            <a:r>
              <a:rPr lang="ru-RU" sz="1600" dirty="0" smtClean="0"/>
              <a:t> участков дорог и других факторов. В качестве  базового тарифа была принята средняя для всех железных дорог себестоимость грузовых перевозок, которая определяется в целом по всему грузообороту и по перевозке отдельных грузов в зависимости от дальности пробега. Тарифные ставки установлены по </a:t>
            </a:r>
            <a:r>
              <a:rPr lang="ru-RU" sz="1600" dirty="0" err="1" smtClean="0"/>
              <a:t>двухставочной</a:t>
            </a:r>
            <a:r>
              <a:rPr lang="ru-RU" sz="1600" dirty="0" smtClean="0"/>
              <a:t> модели с выделением начально-конечной и движенческой операции. Рассчитаны ставки за вагон, тонну, </a:t>
            </a:r>
            <a:r>
              <a:rPr lang="ru-RU" sz="1600" dirty="0" err="1" smtClean="0"/>
              <a:t>вагоно-километры</a:t>
            </a:r>
            <a:r>
              <a:rPr lang="ru-RU" sz="1600" dirty="0" smtClean="0"/>
              <a:t>, </a:t>
            </a:r>
            <a:r>
              <a:rPr lang="ru-RU" sz="1600" dirty="0" err="1" smtClean="0"/>
              <a:t>тонна-километры</a:t>
            </a:r>
            <a:r>
              <a:rPr lang="ru-RU" sz="1600" dirty="0" smtClean="0"/>
              <a:t>.</a:t>
            </a:r>
            <a:endParaRPr lang="ru-RU" sz="1600" dirty="0"/>
          </a:p>
        </p:txBody>
      </p:sp>
      <p:pic>
        <p:nvPicPr>
          <p:cNvPr id="14" name="Содержимое 13" descr="TK_Tarif_2.gif"/>
          <p:cNvPicPr>
            <a:picLocks noGrp="1" noChangeAspect="1"/>
          </p:cNvPicPr>
          <p:nvPr>
            <p:ph sz="quarter" idx="1"/>
          </p:nvPr>
        </p:nvPicPr>
        <p:blipFill>
          <a:blip r:embed="rId2" cstate="print"/>
          <a:stretch>
            <a:fillRect/>
          </a:stretch>
        </p:blipFill>
        <p:spPr>
          <a:xfrm>
            <a:off x="251520" y="476672"/>
            <a:ext cx="4824536" cy="5904656"/>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67544" y="188640"/>
            <a:ext cx="8229600" cy="6480720"/>
          </a:xfrm>
        </p:spPr>
        <p:txBody>
          <a:bodyPr>
            <a:normAutofit fontScale="92500" lnSpcReduction="20000"/>
          </a:bodyPr>
          <a:lstStyle/>
          <a:p>
            <a:pPr algn="just">
              <a:buNone/>
            </a:pPr>
            <a:r>
              <a:rPr lang="ru-RU" dirty="0" smtClean="0"/>
              <a:t>     Транспортный  тариф  –  это цена за перемещение материального объекта в пространстве. </a:t>
            </a:r>
          </a:p>
          <a:p>
            <a:pPr algn="just">
              <a:buNone/>
            </a:pPr>
            <a:r>
              <a:rPr lang="ru-RU" dirty="0" smtClean="0"/>
              <a:t>    	Как экономическая категория транспортные тарифы являются формой цены на продукцию  транспорта. Их построение должно обеспечивать:</a:t>
            </a:r>
          </a:p>
          <a:p>
            <a:pPr algn="just">
              <a:buNone/>
            </a:pPr>
            <a:r>
              <a:rPr lang="ru-RU" dirty="0" smtClean="0"/>
              <a:t>     1. транспортному  предприятию — возмещение эксплуатационных  расходов и возможность получения  прибыли;</a:t>
            </a:r>
          </a:p>
          <a:p>
            <a:pPr algn="just">
              <a:buNone/>
            </a:pPr>
            <a:r>
              <a:rPr lang="ru-RU" dirty="0" smtClean="0"/>
              <a:t>     2. покупателю  транспортных услуг — возможность  покрытия транспортных расходов.</a:t>
            </a:r>
          </a:p>
          <a:p>
            <a:pPr algn="just">
              <a:buNone/>
            </a:pPr>
            <a:r>
              <a:rPr lang="ru-RU" dirty="0" smtClean="0"/>
              <a:t>     Транспортные  тарифы включают в себя: </a:t>
            </a:r>
          </a:p>
          <a:p>
            <a:pPr lvl="0" algn="just">
              <a:buNone/>
            </a:pPr>
            <a:r>
              <a:rPr lang="ru-RU" dirty="0" smtClean="0"/>
              <a:t>      тарифы на грузовые перевозки. Грузовой транспорт, доставляя продукцию от производителей к потребителю, увеличивает ее стоимость.</a:t>
            </a:r>
          </a:p>
          <a:p>
            <a:pPr lvl="0" algn="just">
              <a:buNone/>
            </a:pPr>
            <a:r>
              <a:rPr lang="ru-RU" dirty="0" smtClean="0"/>
              <a:t>      пассажирские тарифы. Относятся к сфере оказания услуг.</a:t>
            </a:r>
          </a:p>
          <a:p>
            <a:pPr algn="just">
              <a:buNone/>
            </a:pPr>
            <a:r>
              <a:rPr lang="ru-RU" dirty="0" smtClean="0"/>
              <a:t>     Тарифы  зависят от типа вагона, его принадлежности, вида отправок, скорости и расстояния перевозки, грузоподъемности вагона, особых условий перевозки и других факторов.       </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smtClean="0"/>
              <a:t>Тарифы на грузовые и пассажирские перевозки</a:t>
            </a:r>
            <a:endParaRPr lang="ru-RU" sz="2800" dirty="0"/>
          </a:p>
        </p:txBody>
      </p:sp>
      <p:sp>
        <p:nvSpPr>
          <p:cNvPr id="3" name="Содержимое 2"/>
          <p:cNvSpPr>
            <a:spLocks noGrp="1"/>
          </p:cNvSpPr>
          <p:nvPr>
            <p:ph sz="quarter" idx="1"/>
          </p:nvPr>
        </p:nvSpPr>
        <p:spPr>
          <a:xfrm>
            <a:off x="0" y="1600200"/>
            <a:ext cx="3995936" cy="4525963"/>
          </a:xfrm>
        </p:spPr>
        <p:txBody>
          <a:bodyPr>
            <a:noAutofit/>
          </a:bodyPr>
          <a:lstStyle/>
          <a:p>
            <a:pPr>
              <a:buNone/>
            </a:pPr>
            <a:r>
              <a:rPr lang="ru-RU" sz="2400" dirty="0" smtClean="0"/>
              <a:t>      Плата за перевозку грузов определяется по разработанным на основе тарифных схем расчетным таблицам, которые содержат величину платы за перевозку на любое расстояние. Минимальная плата за перевозку грузов установлена на расстояние 50 км. </a:t>
            </a:r>
          </a:p>
          <a:p>
            <a:endParaRPr lang="ru-RU" sz="2400" dirty="0"/>
          </a:p>
        </p:txBody>
      </p:sp>
      <p:pic>
        <p:nvPicPr>
          <p:cNvPr id="7" name="Содержимое 6" descr="389525.jpg"/>
          <p:cNvPicPr>
            <a:picLocks noGrp="1" noChangeAspect="1"/>
          </p:cNvPicPr>
          <p:nvPr>
            <p:ph sz="quarter" idx="2"/>
          </p:nvPr>
        </p:nvPicPr>
        <p:blipFill>
          <a:blip r:embed="rId2" cstate="print"/>
          <a:stretch>
            <a:fillRect/>
          </a:stretch>
        </p:blipFill>
        <p:spPr>
          <a:xfrm>
            <a:off x="3923928" y="1556792"/>
            <a:ext cx="4968552" cy="4680519"/>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Содержимое 7"/>
          <p:cNvSpPr>
            <a:spLocks noGrp="1"/>
          </p:cNvSpPr>
          <p:nvPr>
            <p:ph sz="quarter" idx="1"/>
          </p:nvPr>
        </p:nvSpPr>
        <p:spPr>
          <a:xfrm>
            <a:off x="457200" y="332656"/>
            <a:ext cx="8229600" cy="5976704"/>
          </a:xfrm>
        </p:spPr>
        <p:txBody>
          <a:bodyPr>
            <a:normAutofit fontScale="92500"/>
          </a:bodyPr>
          <a:lstStyle/>
          <a:p>
            <a:pPr algn="just">
              <a:buNone/>
            </a:pPr>
            <a:r>
              <a:rPr lang="ru-RU" dirty="0" smtClean="0"/>
              <a:t>     На  железнодорожном транспорте применяются  тарифы нескольких видов:</a:t>
            </a:r>
          </a:p>
          <a:p>
            <a:pPr algn="just">
              <a:buNone/>
            </a:pPr>
            <a:r>
              <a:rPr lang="ru-RU" dirty="0" smtClean="0"/>
              <a:t>     -общие. Являются основной формой тарифов: по ним определяются провозная плата для подавляющей массы грузов.</a:t>
            </a:r>
          </a:p>
          <a:p>
            <a:pPr algn="just">
              <a:buNone/>
            </a:pPr>
            <a:r>
              <a:rPr lang="ru-RU" dirty="0" smtClean="0"/>
              <a:t>     -местные. Устанавливаются при перевозке грузов по линиям железных дорог местного сообщения, которые не включены в общую железнодорожную сеть. Они строятся с учетом индивидуальных затрат местных предприятий и утверждаются их руководителями.</a:t>
            </a:r>
          </a:p>
          <a:p>
            <a:pPr algn="just">
              <a:buNone/>
            </a:pPr>
            <a:r>
              <a:rPr lang="ru-RU" dirty="0" smtClean="0"/>
              <a:t>     - исключительные. Применяются при перевозке грузов в определенных направлениях и на заранее заданные расстояния. Они могут быть повышенными(для грузов требующих специальных устройств) или пониженными по отношению к общим тарифам.</a:t>
            </a:r>
          </a:p>
          <a:p>
            <a:endParaRPr lang="ru-RU" dirty="0" smtClean="0"/>
          </a:p>
          <a:p>
            <a:endParaRPr lang="ru-RU" dirty="0" smtClean="0"/>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sz="quarter" idx="1"/>
          </p:nvPr>
        </p:nvSpPr>
        <p:spPr>
          <a:xfrm>
            <a:off x="457200" y="404664"/>
            <a:ext cx="4038600" cy="5976664"/>
          </a:xfrm>
        </p:spPr>
        <p:txBody>
          <a:bodyPr>
            <a:normAutofit fontScale="92500" lnSpcReduction="10000"/>
          </a:bodyPr>
          <a:lstStyle/>
          <a:p>
            <a:pPr>
              <a:buNone/>
            </a:pPr>
            <a:r>
              <a:rPr lang="ru-RU" dirty="0" smtClean="0"/>
              <a:t>По  видам отправок грузов железнодорожные  тарифы подразделяются на: </a:t>
            </a:r>
          </a:p>
          <a:p>
            <a:pPr>
              <a:buNone/>
            </a:pPr>
            <a:r>
              <a:rPr lang="ru-RU" dirty="0" smtClean="0"/>
              <a:t>   -	</a:t>
            </a:r>
            <a:r>
              <a:rPr lang="ru-RU" dirty="0" err="1" smtClean="0"/>
              <a:t>повагонные</a:t>
            </a:r>
            <a:r>
              <a:rPr lang="ru-RU" dirty="0" smtClean="0"/>
              <a:t> тарифы. В основе - ставка за вагон при определенной норме его загрузки.</a:t>
            </a:r>
          </a:p>
          <a:p>
            <a:pPr>
              <a:buNone/>
            </a:pPr>
            <a:r>
              <a:rPr lang="ru-RU" dirty="0" smtClean="0"/>
              <a:t>   -  контейнерные тарифы. Рассчитываются с учетом полного использования грузоподъемности контейнера.                          - </a:t>
            </a:r>
            <a:r>
              <a:rPr lang="ru-RU" dirty="0" err="1" smtClean="0"/>
              <a:t>потонные</a:t>
            </a:r>
            <a:r>
              <a:rPr lang="ru-RU" dirty="0" smtClean="0"/>
              <a:t> тарифы. Применяются на малотоннажные и мелкие отправки.</a:t>
            </a:r>
          </a:p>
          <a:p>
            <a:endParaRPr lang="ru-RU" dirty="0"/>
          </a:p>
        </p:txBody>
      </p:sp>
      <p:pic>
        <p:nvPicPr>
          <p:cNvPr id="7" name="Содержимое 6" descr="1314850414_zhd.jpg"/>
          <p:cNvPicPr>
            <a:picLocks noGrp="1" noChangeAspect="1"/>
          </p:cNvPicPr>
          <p:nvPr>
            <p:ph sz="quarter" idx="2"/>
          </p:nvPr>
        </p:nvPicPr>
        <p:blipFill>
          <a:blip r:embed="rId2" cstate="print"/>
          <a:stretch>
            <a:fillRect/>
          </a:stretch>
        </p:blipFill>
        <p:spPr>
          <a:xfrm>
            <a:off x="4499992" y="836712"/>
            <a:ext cx="4464496" cy="5112568"/>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260648"/>
            <a:ext cx="8229600" cy="6192688"/>
          </a:xfrm>
        </p:spPr>
        <p:txBody>
          <a:bodyPr>
            <a:normAutofit fontScale="92500" lnSpcReduction="10000"/>
          </a:bodyPr>
          <a:lstStyle/>
          <a:p>
            <a:pPr>
              <a:buNone/>
            </a:pPr>
            <a:r>
              <a:rPr lang="ru-RU" dirty="0" smtClean="0"/>
              <a:t>В 1995 г. была введена классность грузов:</a:t>
            </a:r>
          </a:p>
          <a:p>
            <a:pPr>
              <a:buNone/>
            </a:pPr>
            <a:r>
              <a:rPr lang="ru-RU" dirty="0" smtClean="0"/>
              <a:t>       первый класс- грузы, транспортная составляющая которых  превышает 15% (сырье). </a:t>
            </a:r>
          </a:p>
          <a:p>
            <a:pPr>
              <a:buNone/>
            </a:pPr>
            <a:r>
              <a:rPr lang="ru-RU" dirty="0" smtClean="0"/>
              <a:t>       	Второй класс- затраты на транспорт составляют 5–10%. </a:t>
            </a:r>
          </a:p>
          <a:p>
            <a:pPr>
              <a:buNone/>
            </a:pPr>
            <a:r>
              <a:rPr lang="ru-RU" dirty="0" smtClean="0"/>
              <a:t>        третий класс- дорогостоящие грузы, в которых удельный вес затрат на транспорт 5% и менее.</a:t>
            </a:r>
          </a:p>
          <a:p>
            <a:pPr>
              <a:buNone/>
            </a:pPr>
            <a:r>
              <a:rPr lang="ru-RU" dirty="0" smtClean="0"/>
              <a:t>           В базовый прейскурант не входит ряд  услуг, которые оказываются за дополнительную плату, устанавливаемую в договоре между железной дорогой и клиентом.</a:t>
            </a:r>
          </a:p>
          <a:p>
            <a:pPr>
              <a:buNone/>
            </a:pPr>
            <a:r>
              <a:rPr lang="ru-RU" dirty="0" smtClean="0"/>
              <a:t>       	Государственное регулирование тарифов производится на основе  «Рекомендуемого порядка установления и регулирования тарифов на работы и услуги промышленного железнодорожного транспорта в Российской Федерации», который утвержден департаментом цен Министерства экономики России. </a:t>
            </a: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332656"/>
            <a:ext cx="8229600" cy="5976704"/>
          </a:xfrm>
        </p:spPr>
        <p:txBody>
          <a:bodyPr>
            <a:normAutofit/>
          </a:bodyPr>
          <a:lstStyle/>
          <a:p>
            <a:pPr>
              <a:buNone/>
            </a:pPr>
            <a:r>
              <a:rPr lang="ru-RU" dirty="0" smtClean="0"/>
              <a:t>   Пассажирские  железнодорожные тарифы представляют собой установленную плату и сборы за перевозку пассажиров, багажа и </a:t>
            </a:r>
            <a:r>
              <a:rPr lang="ru-RU" dirty="0" err="1" smtClean="0"/>
              <a:t>грузо-багажа</a:t>
            </a:r>
            <a:r>
              <a:rPr lang="ru-RU" dirty="0" smtClean="0"/>
              <a:t>. Пассажирские тарифы включают в себя:</a:t>
            </a:r>
          </a:p>
          <a:p>
            <a:pPr>
              <a:buNone/>
            </a:pPr>
            <a:r>
              <a:rPr lang="ru-RU" dirty="0" smtClean="0"/>
              <a:t>     - 	общий тариф, применяемый при проезде во всех поездах прямого и местного сообщений;</a:t>
            </a:r>
          </a:p>
          <a:p>
            <a:pPr>
              <a:buNone/>
            </a:pPr>
            <a:r>
              <a:rPr lang="ru-RU" dirty="0" smtClean="0"/>
              <a:t>     -	пригородный тариф – при проезде в пригородных поездах. Подразделяется на зонный тариф, который применяется в пригородном сообщении крупных городов, </a:t>
            </a:r>
            <a:r>
              <a:rPr lang="ru-RU" dirty="0" err="1" smtClean="0"/>
              <a:t>покилометровый</a:t>
            </a:r>
            <a:r>
              <a:rPr lang="ru-RU" dirty="0" smtClean="0"/>
              <a:t>, общий тариф на участках, где не установлен зонный или </a:t>
            </a:r>
            <a:r>
              <a:rPr lang="ru-RU" dirty="0" err="1" smtClean="0"/>
              <a:t>покилометровый</a:t>
            </a:r>
            <a:r>
              <a:rPr lang="ru-RU" dirty="0" smtClean="0"/>
              <a:t> тариф, и  абонементный тариф.</a:t>
            </a:r>
          </a:p>
          <a:p>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праведливость">
  <a:themeElements>
    <a:clrScheme name="Справедливость">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Справедливость">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праведливость">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115</TotalTime>
  <Words>1023</Words>
  <Application>Microsoft Office PowerPoint</Application>
  <PresentationFormat>Экран (4:3)</PresentationFormat>
  <Paragraphs>51</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Справедливость</vt:lpstr>
      <vt:lpstr>Транспортная тарифная                 политика </vt:lpstr>
      <vt:lpstr>Транспортная тарифная политика </vt:lpstr>
      <vt:lpstr>Железнодорожные транспортные тарифы разрабатывались как единые для всей страны (СССР), хотя затраты по перевозке грузов различаются по участкам дорог и зависят от профиля пути, вида используемых локомотивов, грузонапряженности участков дорог и других факторов. В качестве  базового тарифа была принята средняя для всех железных дорог себестоимость грузовых перевозок, которая определяется в целом по всему грузообороту и по перевозке отдельных грузов в зависимости от дальности пробега. Тарифные ставки установлены по двухставочной модели с выделением начально-конечной и движенческой операции. Рассчитаны ставки за вагон, тонну, вагоно-километры, тонна-километры.</vt:lpstr>
      <vt:lpstr>Слайд 4</vt:lpstr>
      <vt:lpstr>Тарифы на грузовые и пассажирские перевозки</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Транспортная тарифная                 политика </dc:title>
  <dc:creator>ManHattan</dc:creator>
  <cp:lastModifiedBy>comp</cp:lastModifiedBy>
  <cp:revision>15</cp:revision>
  <dcterms:created xsi:type="dcterms:W3CDTF">2012-12-24T09:29:35Z</dcterms:created>
  <dcterms:modified xsi:type="dcterms:W3CDTF">2013-02-28T07:17:14Z</dcterms:modified>
</cp:coreProperties>
</file>