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F1BAF-3EDC-4EFB-A7D6-5709C62CD2F9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F84E7-1C9B-4518-B508-EE918C307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F84E7-1C9B-4518-B508-EE918C3071C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F84E7-1C9B-4518-B508-EE918C3071C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9DC75EB-8728-4117-9C00-D134FA86B6B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EDDF5A-82FE-4223-8DD9-A7D30C63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 advClick="0"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03648" y="188640"/>
            <a:ext cx="6264696" cy="369332"/>
          </a:xfrm>
          <a:prstGeom prst="rect">
            <a:avLst/>
          </a:prstGeom>
          <a:blipFill dpi="0" rotWithShape="1">
            <a:blip r:embed="rId2" cstate="print">
              <a:alphaModFix amt="82000"/>
              <a:duotone>
                <a:schemeClr val="lt2">
                  <a:shade val="1200"/>
                  <a:satMod val="150000"/>
                </a:schemeClr>
                <a:schemeClr val="lt2">
                  <a:tint val="90000"/>
                  <a:satMod val="150000"/>
                </a:schemeClr>
              </a:duotone>
            </a:blip>
            <a:srcRect/>
            <a:tile tx="0" ty="0" sx="70000" sy="70000" flip="none" algn="tl"/>
          </a:blipFill>
        </p:spPr>
        <p:style>
          <a:lnRef idx="2">
            <a:schemeClr val="accent4"/>
          </a:lnRef>
          <a:fillRef idx="1003">
            <a:schemeClr val="lt2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УПРАВЛЕНИЕ ЖЕЛЕЗНОДОРОЖНЫМИ ПЕРЕВОЗКАМИ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kPa0TfwveUg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971600" y="1268760"/>
            <a:ext cx="7200800" cy="4896544"/>
          </a:xfrm>
          <a:prstGeom prst="round2DiagRect">
            <a:avLst>
              <a:gd name="adj1" fmla="val 41205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 descr="XWynnNExiF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1" y="1268760"/>
            <a:ext cx="7200800" cy="4968552"/>
          </a:xfrm>
          <a:prstGeom prst="round2DiagRect">
            <a:avLst>
              <a:gd name="adj1" fmla="val 36474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9FoiFFfVwsU.jpg"/>
          <p:cNvPicPr>
            <a:picLocks noChangeAspect="1"/>
          </p:cNvPicPr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899592" y="1268760"/>
            <a:ext cx="7272808" cy="5040560"/>
          </a:xfrm>
          <a:prstGeom prst="round2DiagRect">
            <a:avLst>
              <a:gd name="adj1" fmla="val 34238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2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7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050" dirty="0"/>
              <a:t>Расходы отдельных статей группируются по местам возникновения затрат и по хозяйствам железнодорожного транспорта. Удельный вес расходов отдельных хозяйств в общей сумме эксплуатационных расходов не одинаков. Наиболее высокий удельный (27,1%) занимают расходы локомотивного хозяйства, хозяйства пути (24,9%) и вагонного хозяйства (11,8%). На долю, этих трех хозяйств приходится 63,8% общей суммы эксплуатационных расходов железных дорог. Удельный вес расходов пассажирского хозяйства - 8,6%, хозяйства перевозок - 4,5%, СЦБ и связи - 5,1%, электрификации и электроснабжения - 3,8%, грузовой и коммерческой работы - 1,9%, гражданских сооружений, водоснабжения и водоотведения - 2,5%, отделения дороги - 3,4%, управления дороги и </a:t>
            </a:r>
            <a:r>
              <a:rPr lang="ru-RU" sz="1050" dirty="0" err="1"/>
              <a:t>общедорожных</a:t>
            </a:r>
            <a:r>
              <a:rPr lang="ru-RU" sz="1050" dirty="0"/>
              <a:t> организаций 6,0%.</a:t>
            </a:r>
          </a:p>
          <a:p>
            <a:pPr fontAlgn="base"/>
            <a:r>
              <a:rPr lang="ru-RU" sz="1050" dirty="0"/>
              <a:t>На величину эксплуатационных расходов оказывают влияние объем перевозок, техническая оснащенность транспорта, внедрение прогрессивных технологий, интенсивность использования и обновления технических средств, повышение качества и мотивации труда, нормирование ресурсов и затрат и многие другие факторы.</a:t>
            </a:r>
          </a:p>
          <a:p>
            <a:pPr fontAlgn="base"/>
            <a:r>
              <a:rPr lang="ru-RU" sz="1050" dirty="0"/>
              <a:t>Большое влияние на структуру эксплуатационных расходов оказывает техническая реконструкция железнодорожного транспорта и прежде всего внедрение электрической и тепловозной тяги</a:t>
            </a:r>
            <a:r>
              <a:rPr lang="ru-RU" sz="1050" dirty="0" smtClean="0"/>
              <a:t>.</a:t>
            </a:r>
            <a:endParaRPr lang="ru-RU" sz="105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2132856"/>
            <a:ext cx="5616624" cy="5539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Классификация </a:t>
            </a:r>
            <a:r>
              <a:rPr lang="ru-RU" sz="1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эксплуатационных расходов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420888"/>
            <a:ext cx="8280920" cy="4154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1050" b="1" dirty="0">
                <a:ln/>
                <a:solidFill>
                  <a:schemeClr val="accent3"/>
                </a:solidFill>
              </a:rPr>
              <a:t>Эксплуатационные расходы железных дорог классифицируют на основные и общехозяйственные, прямые и косвенные, зависящие и не зависящие от размеров движения.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852936"/>
            <a:ext cx="92170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050" dirty="0"/>
              <a:t>К основным относят расходы, непосредственно вызываемые процессом перевозок, к общехозяйственным - расходы по обслуживанию производства и руководству хозяйством.</a:t>
            </a:r>
          </a:p>
          <a:p>
            <a:pPr fontAlgn="base"/>
            <a:r>
              <a:rPr lang="ru-RU" sz="1050" dirty="0"/>
              <a:t>Основные расходы, в свою очередь, подразделяют на расходы, специфические для каждой отрасли хозяйства, и расходы, общие для всех отраслей хозяйства. Например, специфическими основными расходами для вагонного хозяйства являются затраты на текущий и деповской ремонт грузовых вагонов и др.</a:t>
            </a:r>
          </a:p>
          <a:p>
            <a:pPr fontAlgn="base"/>
            <a:r>
              <a:rPr lang="ru-RU" sz="1050" dirty="0"/>
              <a:t>К основным расходам, общим для всех отраслей хозяйства железных дорог, относятся: транспортные расходы (в доле, относящейся к материалам, израсходованным на производственные и хозяйственные нужды); оплата труда производственного персонала за непроработанное время (оплата отпусков, время выполнения государственных обязанностей, время вынужденного прогула, выплаты работникам, высвобождаемым с предприятий и организаций в связи с их реорганизацией, сокращением численности работников и др.); скидка со стоимости форменной одежды, выданной производственному персоналу; отчисления на социальные нужды производственного персонала; затраты по охране труда и производственной санитарии; износ малоценных и быстроизнашивающихся предметов производственного назначения и др.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903619"/>
            <a:ext cx="914400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Общехозяйственные расходы подразделяют на общехозяйственные расходы без затрат на содержание аппарата управления и расходы на содержание аппарата управления. К общехозяйственным расходам без расходов на содержание аппарата управления относят затраты по содержанию персонала, не относящегося к аппарату управления (затраты на оплату труда персонала производственных участков, цехов и других специалистов, освобожденных бригадиров); обслуживанию и текущему ремонту зданий, сооружений и инвентаря общехозяйственного назначения; амортизация основных фондов общехозяйственного назначения отчислениям в резерв на создание ремонтного фонда; отчислениям во внебюджетный фонд на выполнение научно-исследовательских и опытно-конструкторских работ общеотраслевого значения, отчислениям в инвестиционный фонд, платежи по кредитам банков и др. К расходам на содержание аппарата управления относят затраты на оплату труда, командировки и прочие расходы (отчисления на социальные нужды, материальные затраты, амортизация и отчисления в резерв на капитальный ремонт легковых автомобилей и гаражей для них и др.).</a:t>
            </a: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6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7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7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000" dirty="0"/>
              <a:t>Прямыми называют расходы, связанные с выработкой определенной продукция или выполнением конкретного вида работы и поэтому непосредственно (прямым способом, без дополнительных расчетов) относимые на тот или иной вид продукции или работы.</a:t>
            </a:r>
          </a:p>
          <a:p>
            <a:pPr fontAlgn="base"/>
            <a:r>
              <a:rPr lang="ru-RU" sz="1000" dirty="0"/>
              <a:t>Косвенные расходы - это расходы, относимые на несколько видов продукции и распределяемые на тот или иной вид продукция или работы не прямым путем, а в результате дополнительных расчетов. Например, расходы хозяйства пути не могут быть отнесены только на грузовые или только на пассажирские перевозки, так как путевое хозяйство обслуживает и грузовое, и пассажирское движение. Расходы этого хозяйства распределяют на грузовые и пассажирские перевозки пропорционально соответствующим измерителям.</a:t>
            </a:r>
          </a:p>
          <a:p>
            <a:pPr fontAlgn="base"/>
            <a:r>
              <a:rPr lang="ru-RU" sz="1000" dirty="0"/>
              <a:t>К зависящим относят расходы, которые изменяются прямо пропорционально объему работы или размерам движения. Расходы, мало зависящие от объема работы или размеров движения, принято условно относить к независящим (условно постоянным).</a:t>
            </a:r>
          </a:p>
          <a:p>
            <a:pPr fontAlgn="base"/>
            <a:r>
              <a:rPr lang="ru-RU" sz="1000" dirty="0"/>
              <a:t>Расходы на железнодорожном транспорте планируют и учитывают по установленной Номенклатуре расходов по основной деятельности железных дорог. Все основные расходы по перевозкам планируют и учитывают по подразделениям соответствующих хозяйств: пассажирского, грузовой и коммерческой работы, перевозок, локомотивного, вагонного, пути, гражданских сооружений, сигнализации и связи, электрификации и электроснабжения. Расходы хозяйств по отдельным работам, производственным операциям или нескольким близким однородным операциям объединяют в соответствующие статьи расходов. Каждой статье расходов присвоен определенный номер. По каждой статье указывают измеритель, с которым связаны расходы, и приводят пояснения о том, какие виды затрат относятся на эту статью расхода. Основные расходы, специфические для каждой отрасли хозяйства, имеют свою нумерацию. По основным расходам, общим для всех отраслей хозяйства, и общехозяйственным расходам для всех хозяйств установлена единая номенклатура и единая нумерация. Каждое предприятие использует по основным общим и общехозяйственным расходам те статьи, которые имеют к нему отношение. Кроме номенклатуры расходов, используемой подразделениями железнодорожного транспорта по эксплуатационной деятельности (перевозкам), установлена номенклатура расходов по подсобно-вспомогательной деятельности, т.е. для предприятий, финансируемых из прочих источников (механизированных дистанций погрузочно-разгрузочных работ, пунктов льдозаготовок, баз топлива, баз обслуживания пассажирских вагонов, путевых машинных станций, карьеров, складов материалов и др.).</a:t>
            </a: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1763688" y="3861048"/>
            <a:ext cx="5958408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ru-RU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Методы </a:t>
            </a:r>
            <a:r>
              <a:rPr lang="ru-RU" sz="1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планирования эксплуатационных </a:t>
            </a:r>
            <a:r>
              <a:rPr lang="ru-RU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расходов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9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800"/>
                            </p:stCondLst>
                            <p:childTnLst>
                              <p:par>
                                <p:cTn id="13" presetID="10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252520" cy="701730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14700000" algn="t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ru-RU" sz="1000" b="1" dirty="0"/>
              <a:t>Методы планирования эксплуатационных расходов</a:t>
            </a:r>
            <a:endParaRPr lang="ru-RU" sz="1000" dirty="0"/>
          </a:p>
          <a:p>
            <a:pPr fontAlgn="base"/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/>
              <a:t>План эксплуатационных расходов разрабатывается на основе плана перевозок, плана работы подвижного состава, плана по труду и других разделов плана экономического и социального развития. В нем предусматривается обеспечение запланированного объема перевозок необходимым фондом оплаты труда, денежными средствами на материалы, топливо, электроэнергию и другие расходы. Составляется план эксплуатационных расходов по сети в целом, железным дорогам, отделениям дорог и предприятиям.</a:t>
            </a:r>
          </a:p>
          <a:p>
            <a:pPr fontAlgn="base"/>
            <a:r>
              <a:rPr lang="ru-RU" sz="1000" dirty="0"/>
              <a:t>Цель планирования эксплуатационных расходов - обеспечение выполнения заданного объема перевозок необходимыми денежными средствами.</a:t>
            </a:r>
          </a:p>
          <a:p>
            <a:pPr fontAlgn="base"/>
            <a:r>
              <a:rPr lang="ru-RU" sz="1000" dirty="0"/>
              <a:t>В условиях перехода к рыночной экономике применяемые ранее традиционные методы и порядок планирования эксплуатационных расходов железных дорог существенно меняются. Базой планирования по-прежнему является годовой план перевозок с разбивкой по кварталам.</a:t>
            </a:r>
          </a:p>
          <a:p>
            <a:pPr fontAlgn="base"/>
            <a:r>
              <a:rPr lang="ru-RU" sz="1000" dirty="0"/>
              <a:t>Планирование расходов производится в соответствии с утвержденным Положением о порядке планирования финансово-экономических показателей работы железных дорог. Положением установлены процесс и последовательность разработки планов с учетом взаимодействия департаментов ОАО "РЖД", экономических, финансовых и отраслевых служб дорог.</a:t>
            </a:r>
          </a:p>
          <a:p>
            <a:pPr fontAlgn="base"/>
            <a:r>
              <a:rPr lang="ru-RU" sz="1000" dirty="0"/>
              <a:t>Планирование эксплуатационных расходов осуществляется по элементам затрат и по статьям расходов.</a:t>
            </a:r>
          </a:p>
          <a:p>
            <a:pPr fontAlgn="base"/>
            <a:r>
              <a:rPr lang="ru-RU" sz="1000" dirty="0"/>
              <a:t>В настоящее время при планировании расходов используются нормы и лимиты эксплуатационных расходов, которые разрабатываются для отраслевых хозяйств дорог соответствующими департаментами ОАО "РЖД" с учетом особенностей условий их работы по регионам страны, внедрения прогрессивных технологий и организации производства.</a:t>
            </a:r>
          </a:p>
          <a:p>
            <a:pPr fontAlgn="base"/>
            <a:r>
              <a:rPr lang="ru-RU" sz="1000" dirty="0"/>
              <a:t>Управление затратами требует не только целенаправленного планирования и регулирования затрат на основе применения не только дифференцированных технически и экономически обоснованных норм расходов, но и анализа, контроля их выполнения, а также постоянного обновления нормативной базы расчета затрат. Совершенствование нормирования и </a:t>
            </a:r>
            <a:r>
              <a:rPr lang="ru-RU" sz="1000" dirty="0" err="1"/>
              <a:t>лимитирования</a:t>
            </a:r>
            <a:r>
              <a:rPr lang="ru-RU" sz="1000" dirty="0"/>
              <a:t> эксплуатационных расходов по элементам затрат, и особенно в современных условиях по фонду оплаты труда, является сложной экономической проблемой. Ее решение требует детальной и кропотливой работы экономистов и технических работников всех уровней по формированию нормативных баз организации управленческого учета, </a:t>
            </a:r>
            <a:r>
              <a:rPr lang="ru-RU" sz="1000" dirty="0" err="1"/>
              <a:t>контроллинга</a:t>
            </a:r>
            <a:r>
              <a:rPr lang="ru-RU" sz="1000" dirty="0"/>
              <a:t> и других систем управления предприятиями. Формирование нормативных баз расчета расходов необходимо осуществлять по местам возникновения затрат - т.е. по структурным подразделениям организации (по рабочим местам, участкам, </a:t>
            </a:r>
            <a:r>
              <a:rPr lang="ru-RU" sz="950" dirty="0"/>
              <a:t>цехам</a:t>
            </a:r>
            <a:r>
              <a:rPr lang="ru-RU" sz="1000" dirty="0"/>
              <a:t>), по которым организуется планирование, нормирование и учет расходов, а также по центрам ответственности и по центрам прибыли.</a:t>
            </a:r>
          </a:p>
          <a:p>
            <a:pPr fontAlgn="base"/>
            <a:r>
              <a:rPr lang="ru-RU" sz="1000" dirty="0"/>
              <a:t>Таким образом может быть создана единая экономическая база для совершенствования планирования, регулирования, анализа учета затрат и принятия, решений на всех уровнях управления.</a:t>
            </a:r>
          </a:p>
          <a:p>
            <a:pPr fontAlgn="base"/>
            <a:r>
              <a:rPr lang="ru-RU" sz="1000" dirty="0"/>
              <a:t>Планируются эксплуатационные расходы по сети железных дорог, железным дорогам, отделениям дорог и линейным производственным структурам. Эксплуатационные расходы состоят из текущих затрат железных дорог, необходимых для выполнения перевозок грузов, пассажиров, багажа и почты.</a:t>
            </a:r>
          </a:p>
          <a:p>
            <a:pPr fontAlgn="base"/>
            <a:r>
              <a:rPr lang="ru-RU" sz="1000" dirty="0"/>
              <a:t>Планирование эксплуатационных расходов железных дорог производится по однородным видам затрат, т.е. по экономическим элементам. Наибольший удельный вес в эксплуатационных расходах железнодорожного транспорта занимают расходы по оплате труда.</a:t>
            </a:r>
          </a:p>
          <a:p>
            <a:pPr fontAlgn="base"/>
            <a:r>
              <a:rPr lang="ru-RU" sz="1000" dirty="0"/>
              <a:t>Фонд оплаты труда планируется, исходя из лимита численности персонала, занятого в перёвозках, и среднемесячной заработной платы. Численность работников по перевозкам рассчитывается с учетом задания на рост производительности труда тремя способами: по объему работы и нормам выработки или нормам времени; по числу производственных объектов и нормам затрат труда на один объект; по числу хозяйственных единиц и штатным расписаниям. Размер среднемесячного заработка устанавливается, исходя из принятых на предприятии форм, систем, условий оплаты труда различных профессий, доплат и премий.</a:t>
            </a:r>
          </a:p>
          <a:p>
            <a:pPr fontAlgn="base"/>
            <a:r>
              <a:rPr lang="ru-RU" sz="1000" dirty="0"/>
              <a:t>Фонд оплаты труда представляет собой произведение среднемесячного заработка на контингент работников. При этом рассчитывают явочную численность работников и численность работников, находящихся в отпусках и выполняющих государственные и общественные обязанности. Выплаты работникам за дни болезни входят в фонд заработной платы, так как они производятся из фонда социального страхования. Также не включаются в фонд заработной платы компенсации за неиспользованный отпуск, командировочные, единовременные премии, премии за изобретения и технические усовершенствования</a:t>
            </a:r>
            <a:r>
              <a:rPr lang="ru-RU" sz="1000" dirty="0" smtClean="0"/>
              <a:t>.</a:t>
            </a:r>
            <a:endParaRPr lang="ru-RU" sz="1000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892480" y="6669360"/>
            <a:ext cx="251520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6186309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ru-RU" sz="1100" b="1" dirty="0" smtClean="0"/>
              <a:t>Отчисления на социальные нужды планируются по установленным законодательством нормам страховых взносов, в процентах от фонда оплаты труда. В расчетах численности эксплуатационного контингента предусматривается его сокращение за счет внедрения новой совершенной техники, автоматизированной системы управления, прогрессивных технологий, совершенствования системы мотивации труда, методов планирования контингента и оценки качества управления персоналом.</a:t>
            </a:r>
          </a:p>
          <a:p>
            <a:pPr fontAlgn="base"/>
            <a:r>
              <a:rPr lang="ru-RU" sz="1100" b="1" dirty="0" smtClean="0"/>
              <a:t>Расходы на материалы, топливо, электроэнергию рассчитывают по величине этих видов ресурсов, необходимой для выполнения планируемого объема перевозок (видов работ и услуг), и цене единицы соответствующего ресурса. Количество ресурсов определяется разными способами:</a:t>
            </a:r>
          </a:p>
          <a:p>
            <a:pPr fontAlgn="base"/>
            <a:r>
              <a:rPr lang="ru-RU" sz="1100" b="1" dirty="0" smtClean="0"/>
              <a:t>по объему работ и нормам затрат на единицу соответствующего измерителя. Этот способ является основным, им определяют расходы топлива и электроэнергии на тягу поездов, расход материалов на эксплуатацию и ремонт подвижного состава и др.;</a:t>
            </a:r>
          </a:p>
          <a:p>
            <a:pPr fontAlgn="base"/>
            <a:r>
              <a:rPr lang="ru-RU" sz="1100" b="1" dirty="0" smtClean="0"/>
              <a:t>по потребному контингенту отдельных групп работников и нормам на одного работника (расходы по спецодежде, суточные, командировочные и др.);</a:t>
            </a:r>
          </a:p>
          <a:p>
            <a:pPr fontAlgn="base"/>
            <a:r>
              <a:rPr lang="ru-RU" sz="1100" b="1" dirty="0" smtClean="0"/>
              <a:t>по количеству оборудования, устройств и нормам затрат на каждую единицу (расходы на текущее содержание пути, отоплениё, освещение зданий и т.д.);</a:t>
            </a:r>
          </a:p>
          <a:p>
            <a:pPr fontAlgn="base"/>
            <a:r>
              <a:rPr lang="ru-RU" sz="1100" b="1" dirty="0" smtClean="0"/>
              <a:t>по числу линейных предприятий и укрупненным нормам затрат ресурсов на каждое из них (общехозяйственные расходы).</a:t>
            </a:r>
          </a:p>
          <a:p>
            <a:pPr fontAlgn="base"/>
            <a:r>
              <a:rPr lang="ru-RU" sz="1100" b="1" dirty="0" smtClean="0"/>
              <a:t>При расчете расходов на топливо и электроэнергию для тяги поездов объем работы выражается в различных измерителях: тонно-километры брутто вагонные, локомотиво-километры линейного пробега, локомотиво-часы простоя в рабочем состоянии (условный пробег). Нормы расхода топлива (электроэнергии) на единицу измерителя устанавливаются соответственно на 10000 тонно-километров брутто; на 100 </a:t>
            </a:r>
            <a:r>
              <a:rPr lang="ru-RU" sz="1100" b="1" dirty="0" err="1" smtClean="0"/>
              <a:t>локомотиво-километров</a:t>
            </a:r>
            <a:r>
              <a:rPr lang="ru-RU" sz="1100" b="1" dirty="0" smtClean="0"/>
              <a:t> линейного пробега; на 1 час простоя. При этом средняя норма на тягу поездов рассчитывается на 10 тонно-километров брутто вагонных. Величина расходов на топливо и электроэнергию зависит от цены 1 т условного топлива и 1 кВт·ч электроэнергии, которые существенно различаются по дорогам и регионам страны и принимаются по действующим тарифам на топливно-энергетические ресурсы.</a:t>
            </a:r>
          </a:p>
          <a:p>
            <a:pPr fontAlgn="base"/>
            <a:r>
              <a:rPr lang="ru-RU" sz="1100" b="1" dirty="0" smtClean="0"/>
              <a:t>При разработке норм расхода топлива (электроэнергий) для тяги поездов используются “Инструкция по техническому нормированию расхода электрической энергии и топлива для тяги поездов”, “Методика определения норм расхода дизельного топлива на тягу поездов", а также нормативно-методические материалы отраслевых департаментов МПС России. Средняя норма включает расход топлива (электроэнергии) на передвижение вагонов, локомотивов и простой локомотивов в рабочем состоянии. Диапазон изменения удельного расхода топлива и электроэнергии дорогам весьма значителен.</a:t>
            </a:r>
          </a:p>
          <a:p>
            <a:pPr fontAlgn="base"/>
            <a:r>
              <a:rPr lang="ru-RU" sz="1100" b="1" dirty="0" smtClean="0"/>
              <a:t>На среднюю величину удельного расхода топлива и электроэнергии влияют структура парка локомотивов по их типам, сериям и мощности; соотношения в объемах тонно-километров брутто в грузовом и пассажирском движении; размеры качественных показателей использования подвижного состава; удельный вес поездной, вспомогательной и маневровой работы; количество остановок, приходящихся на единицу пробега; техническая оснащенность и состояние пути; профессиональная квалификация локомотивных бригад и использование опыта передовых машинистов по экономному расходованию топлива и электроэнергии; введение электрического отопления в пассажирских вагонах и другие факторы.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892480" y="6669360"/>
            <a:ext cx="251520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892480" y="6669360"/>
            <a:ext cx="251520" cy="188640"/>
          </a:xfrm>
          <a:prstGeom prst="actionButtonHome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9144000" cy="5339923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0000"/>
                  <a:satMod val="300000"/>
                  <a:alpha val="13000"/>
                </a:schemeClr>
              </a:gs>
              <a:gs pos="34000">
                <a:schemeClr val="accent4">
                  <a:tint val="13500"/>
                  <a:satMod val="250000"/>
                </a:schemeClr>
              </a:gs>
              <a:gs pos="100000">
                <a:schemeClr val="accent4">
                  <a:tint val="60000"/>
                  <a:satMod val="2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7150" cmpd="dbl"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ru-RU" sz="1100" b="1" dirty="0" smtClean="0"/>
              <a:t>При установлении нормы расхода электроэнергии необходимо учитывать возможность применения рекуперативного торможения а также потери в линиях электропередач, которые составляют 15% от расходов электроэнергии на тягу поездов.</a:t>
            </a:r>
          </a:p>
          <a:p>
            <a:pPr fontAlgn="base"/>
            <a:r>
              <a:rPr lang="ru-RU" sz="1100" b="1" dirty="0" smtClean="0"/>
              <a:t>Планирование расхода топлива и электроэнергии, кроме тяги поездов, осуществляется и для прочих нужд. Величина этих расходов определяется по количеству оборудования и устройств, их мощности и времени работы, объему или площади производственных помещений, по удельным нормам расхода топлива (электроэнергии), зависящим от температуры наружного воздуха. Цены на 1 кг условного топлива л 1 кВт·ч электроэнергии для прочих нужд выше, чем для тяги поездов. Планирование расходов на топливо и электроэнергию для прочих нужд в среднем по сети основывается на анализе базисного уровня затрат и расчёт их изменения в планируемом периоде.</a:t>
            </a:r>
          </a:p>
          <a:p>
            <a:pPr fontAlgn="base"/>
            <a:r>
              <a:rPr lang="ru-RU" sz="1100" b="1" dirty="0" smtClean="0"/>
              <a:t>Резёрвом сокращения расходов на топливо для тяги поездов является повышение качества эксплуатационной работы, совершенствование технологических процессов и улучшение качественных показателей использования подвижного состава. Так, увеличение массы поезда брутто на 1% снижает удельный расход топлива для грузовых поездов на 0,2%, пассажирских - на 0,3%; уменьшение порожнего пробега вагонов к общему пробегу на 1% сокращает удельный расход на 0,44%, повышение технической скорости движения поездов на 1 км/ч увеличивает удельный расход топлива на 0,97% для грузовых поездов, для пассажирских - на 1,16%; снижение вспомогательного пробега локомотивов в одиночном следовании и при двойной тяге на 1% уменьшает удельный ход топлива на 0,23%, в маневровой работе - на 0,67%, при простое локомотивов в рабочем состоянии - на 1,3%. Повышение температуры наружного воздуха на 1 °С сокращает удельный расход топлива на 0,26%; повышение осевой нагрузки вагона на 1% уменьшает норму расхода топлива в грузовом движении на 0,43%, в пассажирском - на 0,5%; увеличение доли бесстыкового пути на 1% сокращает норму расхода топлива в грузовом движении на 0,042%, в пассажирском - на 0,18%; изменение эквивалентного уклона на 1% соответственно изменяет норму расхода топлива на 0,3%.</a:t>
            </a:r>
          </a:p>
          <a:p>
            <a:pPr fontAlgn="base"/>
            <a:r>
              <a:rPr lang="ru-RU" sz="1100" b="1" dirty="0" smtClean="0"/>
              <a:t>Материальные затраты планируют по объему работы подвижного состава и нормам расхода на единицу работы, по контингенту отдельных групп работников и нормам затрат на одного человека.</a:t>
            </a:r>
          </a:p>
          <a:p>
            <a:pPr fontAlgn="base"/>
            <a:r>
              <a:rPr lang="ru-RU" sz="1100" b="1" dirty="0" smtClean="0"/>
              <a:t>По тем статьям расходов, где не представляется воспользоваться расчетно-нормативными способами расчет расходов на материалы и другие затраты, используют отчетные данные (исключая непроизводительные затраты) и корректируют их применительно к условиям планируемого периода. Основной путь сокращения расходов на материалы заключаются в повышении качества эксплуатационной и ремонтной работы, производительности труда, внедрении высокоэффективной технологии работы и прогрессивных норм расхода материалов, снижении цен на них.</a:t>
            </a:r>
          </a:p>
          <a:p>
            <a:pPr fontAlgn="base"/>
            <a:r>
              <a:rPr lang="ru-RU" sz="1100" b="1" dirty="0" smtClean="0"/>
              <a:t>Амортизационные отчисления планируются исходя из среднегодовой стоимости основных средств и норм отчислений на их полное восстановление. Исходными данными являются сведения о наличии основных средств на начало планируемого периода и их структура по важнейшим видам и группам, а также данные о намечаемом их поступлении и выбытии.</a:t>
            </a:r>
            <a:endParaRPr lang="ru-RU" sz="1100" b="1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27784" y="188640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___Содержание___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2050" name="Picture 2" descr="C:\Program Files (x86)\Microsoft Office\MEDIA\OFFICE12\Bullets\BD10300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340768"/>
            <a:ext cx="114300" cy="114300"/>
          </a:xfrm>
          <a:prstGeom prst="rect">
            <a:avLst/>
          </a:prstGeom>
          <a:noFill/>
        </p:spPr>
      </p:pic>
      <p:pic>
        <p:nvPicPr>
          <p:cNvPr id="2053" name="Picture 5" descr="C:\Program Files (x86)\Microsoft Office\MEDIA\OFFICE12\Bullets\BD10300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114300" cy="114300"/>
          </a:xfrm>
          <a:prstGeom prst="rect">
            <a:avLst/>
          </a:prstGeom>
          <a:noFill/>
        </p:spPr>
      </p:pic>
      <p:pic>
        <p:nvPicPr>
          <p:cNvPr id="13" name="Picture 2" descr="C:\Program Files (x86)\Microsoft Office\MEDIA\OFFICE12\Bullets\BD10300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564904"/>
            <a:ext cx="114300" cy="114300"/>
          </a:xfrm>
          <a:prstGeom prst="rect">
            <a:avLst/>
          </a:prstGeom>
          <a:noFill/>
        </p:spPr>
      </p:pic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1043608" y="1196752"/>
            <a:ext cx="588815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Система управления ж</a:t>
            </a:r>
            <a:r>
              <a:rPr lang="en-US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ru-RU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r>
              <a:rPr lang="ru-RU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пассажирскими перевозками.</a:t>
            </a:r>
            <a:endParaRPr lang="ru-RU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5" action="ppaction://hlinksldjump"/>
          </p:cNvPr>
          <p:cNvSpPr txBox="1"/>
          <p:nvPr/>
        </p:nvSpPr>
        <p:spPr>
          <a:xfrm>
            <a:off x="1115616" y="1772816"/>
            <a:ext cx="2906886" cy="33855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Планирование, виды планов</a:t>
            </a:r>
            <a:endParaRPr lang="ru-RU" sz="1600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hlinkClick r:id="rId6" action="ppaction://hlinksldjump"/>
          </p:cNvPr>
          <p:cNvSpPr txBox="1"/>
          <p:nvPr/>
        </p:nvSpPr>
        <p:spPr>
          <a:xfrm>
            <a:off x="1115616" y="2492896"/>
            <a:ext cx="3815468" cy="2616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1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ПЛАНИРОВАНИЕ ЭКСПЛУТАЦИОННЫХ РАСХОДОВ</a:t>
            </a:r>
            <a:endParaRPr lang="ru-RU" sz="11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8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8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8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8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8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8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8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7584" y="0"/>
            <a:ext cx="8118648" cy="338554"/>
          </a:xfrm>
          <a:prstGeom prst="rect">
            <a:avLst/>
          </a:prstGeom>
          <a:effectLst>
            <a:outerShdw blurRad="50800" dist="38100" dir="14700000" algn="t" rotWithShape="0">
              <a:srgbClr val="000000">
                <a:alpha val="94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Автоматизированная система управления пассажирскими перевозками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48680"/>
            <a:ext cx="86764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Автоматизированная система управления пассажирскими перевозками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(АСУ-ПП) является человеко-машинной системой коллективного пользования, включающей совокупность административных, технологических, программных и технических средств, позволяющих производить в реальном масштабе времени как обслуживание пассажиров, так и управление пассажирскими перевозками. АСУ-ПП базируется на технических средствах АСУ «Экспресс-2» и «Экспресс-3» и относится к информационно-управляющим системам. АСУ-ПП предназначена для автоматизации и совершенствования управления пассажирскими перевозками в области: продажи билетов во всех видах ж.-д. сообщений; информационно-справочного и сервисного обслуживания пассажиров; багажных, </a:t>
            </a:r>
            <a:r>
              <a:rPr lang="ru-RU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грузобагажных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почтовых перевозок; эксплуатации и ремонта парка пассажирских вагонов; финансово-статистического учета, отчетности и взаиморасчетов за пассажирские перевозки; тарифной политики, экономики и оперативного планирования и организации управления пассажирскими перевозками на основе маркетинговых исследований.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Объектом автоматизации АСУ-ПП являются пассажирское и финансовое хозяйства по их основным информационно-технологическим направлениям. Для обслуживания всей сети железных дорог стран СНГ и Балтии АСУ-ПП охватывает ряд регионов, каждый из которых обслуживается системой «Экспресс-3» или «Экспресс-2». Структурно все системы «Экспресс» объединены в единую вычислительную сеть АСУ-ПП, работающую в реальном масштабе времени и по единому технологическому процессу обслуживания пассажиров и работников железных дорог.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региональные системы «Экспресс» имеют общий распределенный банк данных, на базе которого осуществляется их взаимодействие и функционирование. Входной информацией АСУ-ПП являются заказы и сообщения, поступающие от ее абонентов через кассовые терминалы, АРМ персонала, справочные устройства. Абонентами-пользователями АСУ-ПП являются кассиры билетных и багажных касс, работники служб дорог и сами пассажиры, обращающиеся в АСУ-ПП через справочные устройства.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АСУ-ПП осуществляет управление всеми основными технологическими процессами, связанными с перевозкой пассажиров, используя исходные данные об образующихся пассажиропотоках, о наличии парка пассажирских вагонов и его дислокации. Для реализации своих функций АСУ-ПП имеет в каждой физической системе «Экспресс» девять подсистем, выполняющих определенные функции.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8892480" y="6597352"/>
            <a:ext cx="251520" cy="260648"/>
          </a:xfrm>
          <a:prstGeom prst="actionButtonHome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3" action="ppaction://hlinksldjump"/>
          </p:cNvPr>
          <p:cNvSpPr/>
          <p:nvPr/>
        </p:nvSpPr>
        <p:spPr>
          <a:xfrm>
            <a:off x="107504" y="5805264"/>
            <a:ext cx="648072" cy="369332"/>
          </a:xfrm>
          <a:prstGeom prst="rect">
            <a:avLst/>
          </a:prstGeom>
          <a:blipFill dpi="0" rotWithShape="1">
            <a:blip r:embed="rId4" cstate="print">
              <a:duotone>
                <a:schemeClr val="lt2">
                  <a:shade val="1200"/>
                  <a:satMod val="150000"/>
                </a:schemeClr>
                <a:schemeClr val="lt2">
                  <a:tint val="90000"/>
                  <a:satMod val="150000"/>
                </a:schemeClr>
              </a:duotone>
            </a:blip>
            <a:srcRect/>
            <a:tile tx="0" ty="0" sx="70000" sy="70000" flip="none" algn="tl"/>
          </a:blipFill>
          <a:ln cmpd="sng">
            <a:solidFill>
              <a:schemeClr val="tx1">
                <a:alpha val="69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b="1" dirty="0"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</a:effectLst>
              </a:rPr>
              <a:t>БКО</a:t>
            </a:r>
          </a:p>
        </p:txBody>
      </p:sp>
      <p:sp>
        <p:nvSpPr>
          <p:cNvPr id="20" name="Прямоугольник 19">
            <a:hlinkClick r:id="rId3" action="ppaction://hlinksldjump"/>
          </p:cNvPr>
          <p:cNvSpPr/>
          <p:nvPr/>
        </p:nvSpPr>
        <p:spPr>
          <a:xfrm>
            <a:off x="107504" y="6309320"/>
            <a:ext cx="971600" cy="307777"/>
          </a:xfrm>
          <a:prstGeom prst="rect">
            <a:avLst/>
          </a:prstGeom>
          <a:blipFill dpi="0" rotWithShape="1">
            <a:blip r:embed="rId4" cstate="print">
              <a:duotone>
                <a:schemeClr val="lt2">
                  <a:shade val="1200"/>
                  <a:satMod val="150000"/>
                </a:schemeClr>
                <a:schemeClr val="lt2">
                  <a:tint val="90000"/>
                  <a:satMod val="150000"/>
                </a:schemeClr>
              </a:duotone>
            </a:blip>
            <a:srcRect/>
            <a:tile tx="0" ty="0" sx="70000" sy="70000" flip="none" algn="tl"/>
          </a:blipFill>
          <a:ln cmpd="sng">
            <a:solidFill>
              <a:schemeClr val="tx1">
                <a:alpha val="69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sz="1400" b="1" dirty="0"/>
              <a:t>ЭКАСИС</a:t>
            </a:r>
          </a:p>
        </p:txBody>
      </p:sp>
      <p:sp>
        <p:nvSpPr>
          <p:cNvPr id="21" name="Прямоугольник 20">
            <a:hlinkClick r:id="rId5" action="ppaction://hlinksldjump"/>
          </p:cNvPr>
          <p:cNvSpPr/>
          <p:nvPr/>
        </p:nvSpPr>
        <p:spPr>
          <a:xfrm>
            <a:off x="4283968" y="6340097"/>
            <a:ext cx="792088" cy="307777"/>
          </a:xfrm>
          <a:prstGeom prst="rect">
            <a:avLst/>
          </a:prstGeom>
          <a:blipFill dpi="0" rotWithShape="1">
            <a:blip r:embed="rId4" cstate="print">
              <a:duotone>
                <a:schemeClr val="lt2">
                  <a:shade val="1200"/>
                  <a:satMod val="150000"/>
                </a:schemeClr>
                <a:schemeClr val="lt2">
                  <a:tint val="90000"/>
                  <a:satMod val="150000"/>
                </a:schemeClr>
              </a:duotone>
            </a:blip>
            <a:srcRect/>
            <a:tile tx="0" ty="0" sx="70000" sy="70000" flip="none" algn="tl"/>
          </a:blipFill>
          <a:ln cmpd="sng">
            <a:solidFill>
              <a:schemeClr val="tx1">
                <a:alpha val="69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sz="1400" b="1" dirty="0"/>
              <a:t>АРХИВ</a:t>
            </a:r>
          </a:p>
        </p:txBody>
      </p:sp>
      <p:sp>
        <p:nvSpPr>
          <p:cNvPr id="22" name="Прямоугольник 21">
            <a:hlinkClick r:id="rId5" action="ppaction://hlinksldjump"/>
          </p:cNvPr>
          <p:cNvSpPr/>
          <p:nvPr/>
        </p:nvSpPr>
        <p:spPr>
          <a:xfrm>
            <a:off x="3203848" y="5805264"/>
            <a:ext cx="936104" cy="307777"/>
          </a:xfrm>
          <a:prstGeom prst="rect">
            <a:avLst/>
          </a:prstGeom>
          <a:blipFill dpi="0" rotWithShape="1">
            <a:blip r:embed="rId4" cstate="print">
              <a:duotone>
                <a:schemeClr val="lt2">
                  <a:shade val="1200"/>
                  <a:satMod val="150000"/>
                </a:schemeClr>
                <a:schemeClr val="lt2">
                  <a:tint val="90000"/>
                  <a:satMod val="150000"/>
                </a:schemeClr>
              </a:duotone>
            </a:blip>
            <a:srcRect/>
            <a:tile tx="0" ty="0" sx="70000" sy="70000" flip="none" algn="tl"/>
          </a:blipFill>
          <a:ln cmpd="sng">
            <a:solidFill>
              <a:schemeClr val="tx1">
                <a:alpha val="69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sz="1400" b="1" dirty="0"/>
              <a:t>СЕРВИС</a:t>
            </a:r>
          </a:p>
        </p:txBody>
      </p:sp>
      <p:sp>
        <p:nvSpPr>
          <p:cNvPr id="23" name="Прямоугольник 22">
            <a:hlinkClick r:id="rId3" action="ppaction://hlinksldjump"/>
          </p:cNvPr>
          <p:cNvSpPr/>
          <p:nvPr/>
        </p:nvSpPr>
        <p:spPr>
          <a:xfrm>
            <a:off x="1115616" y="5805264"/>
            <a:ext cx="792088" cy="307777"/>
          </a:xfrm>
          <a:prstGeom prst="rect">
            <a:avLst/>
          </a:prstGeom>
          <a:blipFill dpi="0" rotWithShape="1">
            <a:blip r:embed="rId4" cstate="print">
              <a:duotone>
                <a:schemeClr val="lt2">
                  <a:shade val="1200"/>
                  <a:satMod val="150000"/>
                </a:schemeClr>
                <a:schemeClr val="lt2">
                  <a:tint val="90000"/>
                  <a:satMod val="150000"/>
                </a:schemeClr>
              </a:duotone>
            </a:blip>
            <a:srcRect/>
            <a:tile tx="0" ty="0" sx="70000" sy="70000" flip="none" algn="tl"/>
          </a:blipFill>
          <a:ln cmpd="sng">
            <a:solidFill>
              <a:schemeClr val="tx1">
                <a:alpha val="69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sz="1400" b="1" dirty="0" smtClean="0"/>
              <a:t>ЭСУБР</a:t>
            </a:r>
            <a:endParaRPr lang="ru-RU" sz="1400" b="1" dirty="0"/>
          </a:p>
        </p:txBody>
      </p:sp>
      <p:sp>
        <p:nvSpPr>
          <p:cNvPr id="24" name="Прямоугольник 23">
            <a:hlinkClick r:id="rId3" action="ppaction://hlinksldjump"/>
          </p:cNvPr>
          <p:cNvSpPr/>
          <p:nvPr/>
        </p:nvSpPr>
        <p:spPr>
          <a:xfrm>
            <a:off x="1331640" y="6309320"/>
            <a:ext cx="1008112" cy="307777"/>
          </a:xfrm>
          <a:prstGeom prst="rect">
            <a:avLst/>
          </a:prstGeom>
          <a:blipFill dpi="0" rotWithShape="1">
            <a:blip r:embed="rId4" cstate="print">
              <a:duotone>
                <a:schemeClr val="lt2">
                  <a:shade val="1200"/>
                  <a:satMod val="150000"/>
                </a:schemeClr>
                <a:schemeClr val="lt2">
                  <a:tint val="90000"/>
                  <a:satMod val="150000"/>
                </a:schemeClr>
              </a:duotone>
            </a:blip>
            <a:srcRect/>
            <a:tile tx="0" ty="0" sx="70000" sy="70000" flip="none" algn="tl"/>
          </a:blipFill>
          <a:ln cmpd="sng">
            <a:solidFill>
              <a:schemeClr val="tx1">
                <a:alpha val="69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sz="1400" b="1" dirty="0"/>
              <a:t>АСУ-ПВ</a:t>
            </a:r>
          </a:p>
        </p:txBody>
      </p:sp>
      <p:sp>
        <p:nvSpPr>
          <p:cNvPr id="25" name="Прямоугольник 24">
            <a:hlinkClick r:id="rId3" action="ppaction://hlinksldjump"/>
          </p:cNvPr>
          <p:cNvSpPr/>
          <p:nvPr/>
        </p:nvSpPr>
        <p:spPr>
          <a:xfrm>
            <a:off x="2123728" y="5805264"/>
            <a:ext cx="792088" cy="307777"/>
          </a:xfrm>
          <a:prstGeom prst="rect">
            <a:avLst/>
          </a:prstGeom>
          <a:blipFill dpi="0" rotWithShape="1">
            <a:blip r:embed="rId4" cstate="print">
              <a:duotone>
                <a:schemeClr val="lt2">
                  <a:shade val="1200"/>
                  <a:satMod val="150000"/>
                </a:schemeClr>
                <a:schemeClr val="lt2">
                  <a:tint val="90000"/>
                  <a:satMod val="150000"/>
                </a:schemeClr>
              </a:duotone>
            </a:blip>
            <a:srcRect/>
            <a:tile tx="0" ty="0" sx="70000" sy="70000" flip="none" algn="tl"/>
          </a:blipFill>
          <a:ln cmpd="sng">
            <a:solidFill>
              <a:schemeClr val="tx1">
                <a:alpha val="69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sz="1400" b="1" dirty="0"/>
              <a:t>ЭФИС</a:t>
            </a:r>
          </a:p>
        </p:txBody>
      </p:sp>
      <p:sp>
        <p:nvSpPr>
          <p:cNvPr id="26" name="Прямоугольник 25">
            <a:hlinkClick r:id="rId3" action="ppaction://hlinksldjump"/>
          </p:cNvPr>
          <p:cNvSpPr/>
          <p:nvPr/>
        </p:nvSpPr>
        <p:spPr>
          <a:xfrm>
            <a:off x="2555776" y="6309320"/>
            <a:ext cx="1440160" cy="307777"/>
          </a:xfrm>
          <a:prstGeom prst="rect">
            <a:avLst/>
          </a:prstGeom>
          <a:blipFill dpi="0" rotWithShape="1">
            <a:blip r:embed="rId4" cstate="print">
              <a:duotone>
                <a:schemeClr val="lt2">
                  <a:shade val="1200"/>
                  <a:satMod val="150000"/>
                </a:schemeClr>
                <a:schemeClr val="lt2">
                  <a:tint val="90000"/>
                  <a:satMod val="150000"/>
                </a:schemeClr>
              </a:duotone>
            </a:blip>
            <a:srcRect/>
            <a:tile tx="0" ty="0" sx="70000" sy="70000" flip="none" algn="tl"/>
          </a:blipFill>
          <a:ln cmpd="sng">
            <a:solidFill>
              <a:schemeClr val="tx1">
                <a:alpha val="69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sz="1400" b="1" dirty="0"/>
              <a:t>РАСПИСАНИЕ</a:t>
            </a:r>
          </a:p>
        </p:txBody>
      </p:sp>
      <p:sp>
        <p:nvSpPr>
          <p:cNvPr id="27" name="Прямоугольник 26">
            <a:hlinkClick r:id="rId5" action="ppaction://hlinksldjump"/>
          </p:cNvPr>
          <p:cNvSpPr/>
          <p:nvPr/>
        </p:nvSpPr>
        <p:spPr>
          <a:xfrm>
            <a:off x="4283968" y="5661248"/>
            <a:ext cx="864096" cy="584775"/>
          </a:xfrm>
          <a:prstGeom prst="rect">
            <a:avLst/>
          </a:prstGeom>
          <a:blipFill dpi="0" rotWithShape="1">
            <a:blip r:embed="rId4" cstate="print">
              <a:duotone>
                <a:schemeClr val="lt2">
                  <a:shade val="1200"/>
                  <a:satMod val="150000"/>
                </a:schemeClr>
                <a:schemeClr val="lt2">
                  <a:tint val="90000"/>
                  <a:satMod val="150000"/>
                </a:schemeClr>
              </a:duotone>
            </a:blip>
            <a:srcRect/>
            <a:tile tx="0" ty="0" sx="70000" sy="70000" flip="none" algn="tl"/>
          </a:blipFill>
          <a:ln cmpd="sng">
            <a:solidFill>
              <a:schemeClr val="tx1">
                <a:alpha val="69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ru-RU" sz="1400" b="1" dirty="0" smtClean="0"/>
              <a:t>АСУ-Л </a:t>
            </a:r>
            <a:endParaRPr lang="ru-RU" sz="1400" b="1" dirty="0"/>
          </a:p>
          <a:p>
            <a:endParaRPr lang="ru-RU" b="1" dirty="0">
              <a:effectLst>
                <a:glow rad="228600">
                  <a:schemeClr val="tx2">
                    <a:lumMod val="50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5720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БКО</a:t>
            </a:r>
            <a:r>
              <a:rPr lang="ru-RU" sz="1000" dirty="0"/>
              <a:t> – </a:t>
            </a:r>
            <a:r>
              <a:rPr lang="ru-RU" sz="1000" b="1" dirty="0"/>
              <a:t>подсистема билетно-кассовых операций</a:t>
            </a:r>
            <a:r>
              <a:rPr lang="ru-RU" sz="1000" dirty="0"/>
              <a:t> осуществляет оформление и учет проездных документов во всех видах ж.-д. сообщений с учетом действующих правил, тарифов и льгот. БКО каждой системы «Экспресс» содержит свою нормативно-справочную информацию о местах в поездах, отправляющихся с данного региона. Заказы в БКО поступают по линиям связи с кассовых терминалов, на которых работают билетные кассиры, обслуживающие пассажиров.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484784"/>
            <a:ext cx="4572000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ЭКАСИС </a:t>
            </a:r>
            <a:r>
              <a:rPr lang="ru-RU" sz="1000" dirty="0"/>
              <a:t>– </a:t>
            </a:r>
            <a:r>
              <a:rPr lang="ru-RU" sz="1000" b="1" dirty="0"/>
              <a:t>комплексная автоматизированная информационно-справочная подсистема АСУ-ПП</a:t>
            </a:r>
            <a:r>
              <a:rPr lang="ru-RU" sz="1000" dirty="0"/>
              <a:t> предназначена для информационного обслуживания пассажиров во всех видах ж.-д. сообщений. Она выполняет справочно-информационные заказы, поступающие по линиям связи от кассовых терминалов, справочных устройств (киоски, информаторы), сети ИНТЕРНЕТ, информационных табло вокзалов, пунктов продажи билетов, других систем и периферийных информационных устройств.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996952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ЭСУБР</a:t>
            </a:r>
            <a:r>
              <a:rPr lang="ru-RU" sz="1000" dirty="0"/>
              <a:t> – </a:t>
            </a:r>
            <a:r>
              <a:rPr lang="ru-RU" sz="1000" b="1" dirty="0"/>
              <a:t>подсистема АСУ-ПП по управлению багажной работой</a:t>
            </a:r>
            <a:r>
              <a:rPr lang="ru-RU" sz="1000" dirty="0"/>
              <a:t>, включающей оформление и учет багажа, грузобагажа, его погрузку, выгрузку, хранение и розыск. Заказы в ЭСУБР поступают по линиям связи с багажных кассовых терминалов, на которых работают багажные кассиры, оформляющие перевозку багажа и грузобагажа. Накапливаемая в системе исходная информация о погрузке, выгрузке и хранении багажа и грузобагажа используется для его розыска (при необходимости) и планирования с выдачей через АРМ багажных кассиров вариантов плана формирования багажных перевозок и необходимой информации руководству дорог.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013176"/>
            <a:ext cx="7308304" cy="246221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АСУ-ПВ</a:t>
            </a:r>
            <a:r>
              <a:rPr lang="ru-RU" sz="1000" dirty="0" smtClean="0"/>
              <a:t> </a:t>
            </a:r>
            <a:r>
              <a:rPr lang="ru-RU" sz="1000" dirty="0"/>
              <a:t>– </a:t>
            </a:r>
            <a:r>
              <a:rPr lang="ru-RU" sz="1000" b="1" dirty="0"/>
              <a:t>автоматизированная подсистема АСУ-ПП по управлению парком пассажирских вагонов</a:t>
            </a:r>
            <a:r>
              <a:rPr lang="ru-RU" sz="1000" dirty="0"/>
              <a:t>, реализующая функции управления эксплуатацией и ремонтом вагонов. Она функционирует на уровне линейных предприятий, на уровне дорог и верхнем уровне МПС. Информационной основой АСУ-ПВ является база данных парка пассажирских вагонов, которая доступна всем заинтересованным пользователям на каждом уровне управления. Функции АСУ-ПВ: учет состояния и дислокации парка; учет браков с вагонами, находящимися в поездах и при маневровых работах; управление резервом проводников; составление и контроль за выполнением планов деповского и капитальных ремонтов; перспективное планирование; расчет пробега вагонов; выдача информации о конструктивном устройстве, использовании, местонахождении и ремонте каждого вагона, включая все отчетные документы по установленным формам; выдача рекомендаций по повышению безопасности движения вагонов.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ЭФИС</a:t>
            </a:r>
            <a:r>
              <a:rPr lang="ru-RU" sz="1000" dirty="0"/>
              <a:t> – </a:t>
            </a:r>
            <a:r>
              <a:rPr lang="ru-RU" sz="1000" b="1" dirty="0"/>
              <a:t>подсистема АСУ-ПП финансового и статистического учета и взаиморасчетов за пассажирские перевозки</a:t>
            </a:r>
            <a:r>
              <a:rPr lang="ru-RU" sz="1000" dirty="0"/>
              <a:t>. Обеспечивает получение необходимой отчетности во внутригосударственном, межгосударственном и международном ж.-д. сообщениях. Осуществляет контроль за финансовой деятельностью билетных и багажных кассиров, выдавая отчетные документы по их финансовой деятельности в разрезе билетных (багажных) касс и пунктов продажи в целом. Позволяет вводить и учитывать перевозочные документы, оформленные дополнительно через кассовые терминалы по ручной технологии. Ведет материальный учет всех бланков проездных документов, поступающих на склад и выдаваемых кассиру. Организует архив долгосрочного хранения финансовых отчетностей. Финансовая и статистическая отчетность может выдаваться через кассовые терминалы, АРМ и печатающие устройства вычислительных комплексов систем «Экспресс», а также по линиям связи при взаиморасчетах между государствами за перевозки.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2708920"/>
            <a:ext cx="4499992" cy="138499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РАСПИСАНИЕ</a:t>
            </a:r>
            <a:r>
              <a:rPr lang="ru-RU" sz="1000" dirty="0"/>
              <a:t> – </a:t>
            </a:r>
            <a:r>
              <a:rPr lang="ru-RU" sz="1000" b="1" dirty="0"/>
              <a:t>подсистема АСУ-ПП по подготовке и вводу нормативно-справочной информации в период смены расписания поездов</a:t>
            </a:r>
            <a:r>
              <a:rPr lang="ru-RU" sz="10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Управляющая кнопка: справка 11">
            <a:hlinkClick r:id="rId2" action="ppaction://hlinksldjump" highlightClick="1"/>
          </p:cNvPr>
          <p:cNvSpPr/>
          <p:nvPr/>
        </p:nvSpPr>
        <p:spPr>
          <a:xfrm>
            <a:off x="8820472" y="6488668"/>
            <a:ext cx="323528" cy="369332"/>
          </a:xfrm>
          <a:prstGeom prst="actionButtonHel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4572000" cy="86177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СЕРВИС</a:t>
            </a:r>
            <a:r>
              <a:rPr lang="ru-RU" sz="1000" dirty="0"/>
              <a:t> – </a:t>
            </a:r>
            <a:r>
              <a:rPr lang="ru-RU" sz="1000" b="1" dirty="0"/>
              <a:t>подсистема АСУ-ПП обеспечивает взаимодействие с другими (не железнодорожными) системами</a:t>
            </a:r>
            <a:r>
              <a:rPr lang="ru-RU" sz="1000" dirty="0"/>
              <a:t> как для оформления проездных документов в смешанном сообщении, так и предоставления по требованиям пассажиров разнообразных услуг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484784"/>
            <a:ext cx="4572000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АРХИВ </a:t>
            </a:r>
            <a:r>
              <a:rPr lang="ru-RU" sz="1000" dirty="0">
                <a:solidFill>
                  <a:schemeClr val="tx1">
                    <a:lumMod val="95000"/>
                  </a:schemeClr>
                </a:solidFill>
              </a:rPr>
              <a:t>– </a:t>
            </a:r>
            <a:r>
              <a:rPr lang="ru-RU" sz="1000" b="1" dirty="0">
                <a:solidFill>
                  <a:schemeClr val="tx1">
                    <a:lumMod val="95000"/>
                  </a:schemeClr>
                </a:solidFill>
              </a:rPr>
              <a:t>подсистема АСУ-ПП, обеспечивающая архивирование исходных данных</a:t>
            </a:r>
            <a:r>
              <a:rPr lang="ru-RU" sz="1000" dirty="0">
                <a:solidFill>
                  <a:schemeClr val="tx1">
                    <a:lumMod val="95000"/>
                  </a:schemeClr>
                </a:solidFill>
              </a:rPr>
              <a:t> с целью их дальнейшего использования при управлении пассажирскими перевозками и контроля за функционированием региональных систем «Экспресс</a:t>
            </a:r>
            <a:r>
              <a:rPr lang="ru-RU" sz="1000" dirty="0" smtClean="0">
                <a:solidFill>
                  <a:schemeClr val="tx1">
                    <a:lumMod val="95000"/>
                  </a:schemeClr>
                </a:solidFill>
              </a:rPr>
              <a:t>».</a:t>
            </a:r>
            <a:endParaRPr lang="ru-RU" sz="1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852936"/>
            <a:ext cx="712879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АСУ-Л</a:t>
            </a:r>
            <a:r>
              <a:rPr lang="ru-RU" sz="1000" dirty="0"/>
              <a:t> – </a:t>
            </a:r>
            <a:r>
              <a:rPr lang="ru-RU" sz="1000" b="1" dirty="0"/>
              <a:t>подсистема АСУ-ПП, обеспечивающая регулирование пассажирских перевозок </a:t>
            </a:r>
            <a:r>
              <a:rPr lang="ru-RU" sz="1000" dirty="0"/>
              <a:t>путем установления оптимального соотношения между потребностью населения в перевозках и имеющимся в наличии парка пассажирских вагонов в условиях колебания пассажиропотоков. Подсистема осуществляет оценку эффективности назначения, регулирования </a:t>
            </a:r>
            <a:r>
              <a:rPr lang="ru-RU" sz="1000" dirty="0" err="1"/>
              <a:t>составности</a:t>
            </a:r>
            <a:r>
              <a:rPr lang="ru-RU" sz="1000" dirty="0"/>
              <a:t> и отмены пассажирских поездов по фактическим данным об использовании мест в поездах, использовании коммерческих скидок и доплат за повышенный уровень сервиса.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/>
              <a:t>Терминалы и АРМ АСУ-ПП – периферийные устройства, предназначенные для обслуживания пассажиров и работников железных дорог.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/>
              <a:t>По назначению терминалы и АРМ подразделяются на кассовые терминалы, устанавливаемые в билетных кассах для оформления проездных и багажных документов в разных видах сообщений; справочные (информаторы, киоски) терминалы для получения самими пассажирами необходимой им информации; терминалы для контроля и продажи проездных документов в поездах и вагонных участках; АРМ специалистов по эксплуатации и ремонту пассажирских вагонов, оборудуемые в депо, вагонных участках, управлений дорог и в МПС; АРМ пассажирских и финансовых работников и диспетчеров по управлению пассажирскими перевозками.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/>
              <a:t>Печатающие устройства кассовых терминалов АСУ-ПП предназначены для оформления пассажирам проездных документов и отчетных финансовых, вспомогательных и справочных документов.</a:t>
            </a:r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8892480" y="6488668"/>
            <a:ext cx="251520" cy="369332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892480" y="6669360"/>
            <a:ext cx="251520" cy="188640"/>
          </a:xfrm>
          <a:prstGeom prst="actionButtonHome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732656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 Ж/Д транспорте составляются планы:</a:t>
            </a:r>
          </a:p>
          <a:p>
            <a:pPr lvl="0"/>
            <a:r>
              <a:rPr lang="ru-RU" sz="105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Стратегические (перспективные)</a:t>
            </a:r>
          </a:p>
          <a:p>
            <a:pPr lvl="0"/>
            <a:r>
              <a:rPr lang="ru-RU" sz="105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Годовые (текущие)</a:t>
            </a:r>
          </a:p>
          <a:p>
            <a:pPr lvl="0"/>
            <a:r>
              <a:rPr lang="ru-RU" sz="105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Оперативные.</a:t>
            </a:r>
          </a:p>
          <a:p>
            <a:r>
              <a:rPr lang="ru-RU" sz="105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Стратегические и годовые планы составляются в целом по сети и по дорогам. Оперативные планы составляются по дорогам и их подразделениям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24744"/>
            <a:ext cx="4572000" cy="95410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Стратегические планы </a:t>
            </a:r>
            <a:r>
              <a:rPr lang="ru-RU" sz="1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составляются на 5-10 лет, в них отражаются:</a:t>
            </a:r>
          </a:p>
          <a:p>
            <a:pPr lvl="0"/>
            <a:r>
              <a:rPr lang="ru-RU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ru-RU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Стратегия </a:t>
            </a:r>
            <a:r>
              <a:rPr lang="ru-RU" sz="1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развития отрасли</a:t>
            </a:r>
          </a:p>
          <a:p>
            <a:pPr lvl="0"/>
            <a:r>
              <a:rPr lang="en-US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</a:t>
            </a:r>
            <a:r>
              <a:rPr lang="ru-RU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Развитие </a:t>
            </a:r>
            <a:r>
              <a:rPr lang="ru-RU" sz="1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структура материально-техническое снабжения Ж/Д транспорта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132856"/>
            <a:ext cx="4572000" cy="17312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1200" b="1" dirty="0"/>
              <a:t>Годовые (текущие)</a:t>
            </a:r>
            <a:r>
              <a:rPr lang="ru-RU" sz="1200" dirty="0"/>
              <a:t> </a:t>
            </a:r>
            <a:r>
              <a:rPr lang="ru-RU" sz="1200" b="1" dirty="0"/>
              <a:t>планы</a:t>
            </a:r>
            <a:r>
              <a:rPr lang="ru-RU" sz="1200" dirty="0"/>
              <a:t> </a:t>
            </a:r>
            <a:r>
              <a:rPr lang="ru-RU" sz="1050" dirty="0"/>
              <a:t>составляются на год с разбивкой по кварталам. Годовые планы отражают перевозку основных видов грузов по 14 наименованиям, а это:</a:t>
            </a:r>
          </a:p>
          <a:p>
            <a:pPr lvl="0"/>
            <a:r>
              <a:rPr lang="en-US" sz="1050" dirty="0" smtClean="0"/>
              <a:t>   </a:t>
            </a:r>
            <a:r>
              <a:rPr lang="ru-RU" sz="1050" dirty="0" smtClean="0"/>
              <a:t>Хлеб </a:t>
            </a:r>
            <a:r>
              <a:rPr lang="ru-RU" sz="1050" dirty="0"/>
              <a:t>и хлебопродукты</a:t>
            </a:r>
          </a:p>
          <a:p>
            <a:pPr lvl="0"/>
            <a:r>
              <a:rPr lang="en-US" sz="1050" dirty="0" smtClean="0"/>
              <a:t>   </a:t>
            </a:r>
            <a:r>
              <a:rPr lang="ru-RU" sz="1050" dirty="0" smtClean="0"/>
              <a:t>Нефть </a:t>
            </a:r>
            <a:r>
              <a:rPr lang="ru-RU" sz="1050" dirty="0"/>
              <a:t>и нефтепродукты</a:t>
            </a:r>
          </a:p>
          <a:p>
            <a:pPr lvl="0"/>
            <a:r>
              <a:rPr lang="en-US" sz="1050" dirty="0" smtClean="0"/>
              <a:t>   </a:t>
            </a:r>
            <a:r>
              <a:rPr lang="ru-RU" sz="1050" dirty="0" smtClean="0"/>
              <a:t>Химические </a:t>
            </a:r>
            <a:r>
              <a:rPr lang="ru-RU" sz="1050" dirty="0"/>
              <a:t>и минеральные удобрения</a:t>
            </a:r>
          </a:p>
          <a:p>
            <a:pPr lvl="0"/>
            <a:r>
              <a:rPr lang="en-US" sz="1050" dirty="0" smtClean="0"/>
              <a:t>   </a:t>
            </a:r>
            <a:r>
              <a:rPr lang="ru-RU" sz="1050" dirty="0" smtClean="0"/>
              <a:t>Строительные </a:t>
            </a:r>
            <a:r>
              <a:rPr lang="ru-RU" sz="1050" dirty="0"/>
              <a:t>грузы</a:t>
            </a:r>
          </a:p>
          <a:p>
            <a:pPr lvl="0"/>
            <a:r>
              <a:rPr lang="en-US" sz="1050" dirty="0" smtClean="0"/>
              <a:t>   </a:t>
            </a:r>
            <a:r>
              <a:rPr lang="ru-RU" sz="1050" dirty="0" smtClean="0"/>
              <a:t>Др</a:t>
            </a:r>
            <a:r>
              <a:rPr lang="ru-RU" sz="1050" dirty="0"/>
              <a:t>.</a:t>
            </a:r>
          </a:p>
          <a:p>
            <a:r>
              <a:rPr lang="ru-RU" sz="1050" dirty="0"/>
              <a:t>Данные перевозки составляют около 18% грузооборота всей страны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005064"/>
            <a:ext cx="4572000" cy="108491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Оперативные планы </a:t>
            </a:r>
            <a:r>
              <a:rPr lang="ru-RU" sz="105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составляются по более широкой номенклатуре грузов, с указанием наименования груза, его количества в тоннах, станцию отправления, станцию назначения, а так же передачу груза по стыковым пунктам. Оперативные планы составляются поквартально, а так же помесячно</a:t>
            </a:r>
          </a:p>
        </p:txBody>
      </p:sp>
      <p:sp>
        <p:nvSpPr>
          <p:cNvPr id="10" name="Прямоугольник 9">
            <a:hlinkClick r:id="rId3" action="ppaction://hlinksldjump"/>
          </p:cNvPr>
          <p:cNvSpPr/>
          <p:nvPr/>
        </p:nvSpPr>
        <p:spPr>
          <a:xfrm>
            <a:off x="5004048" y="5589240"/>
            <a:ext cx="189346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b="1" dirty="0"/>
              <a:t>Планирование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820472" y="6597352"/>
            <a:ext cx="323528" cy="26064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89346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b="1" dirty="0"/>
              <a:t>Планирование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76672"/>
            <a:ext cx="9144000" cy="12234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ru-RU" sz="1050" dirty="0"/>
              <a:t>Планирование – это разработка и корректировка плана, включающая предвидение, обоснование и описание деятельности хозяйственного объекта на ближайшую и отдаленную перспективу. В плане указывается:</a:t>
            </a:r>
          </a:p>
          <a:p>
            <a:pPr lvl="0"/>
            <a:r>
              <a:rPr lang="en-US" sz="1050" dirty="0" smtClean="0"/>
              <a:t>1. </a:t>
            </a:r>
            <a:r>
              <a:rPr lang="ru-RU" sz="1050" dirty="0" smtClean="0"/>
              <a:t>Цель </a:t>
            </a:r>
            <a:r>
              <a:rPr lang="ru-RU" sz="1050" dirty="0"/>
              <a:t>деятельности предприятия и его подразделений на плановый период</a:t>
            </a:r>
          </a:p>
          <a:p>
            <a:pPr lvl="0"/>
            <a:r>
              <a:rPr lang="en-US" sz="1050" dirty="0" smtClean="0"/>
              <a:t>2. </a:t>
            </a:r>
            <a:r>
              <a:rPr lang="ru-RU" sz="1050" dirty="0" smtClean="0"/>
              <a:t>Система </a:t>
            </a:r>
            <a:r>
              <a:rPr lang="ru-RU" sz="1050" dirty="0"/>
              <a:t>установленных показателей с указанием конкретного вида производимой продукции</a:t>
            </a:r>
          </a:p>
          <a:p>
            <a:pPr lvl="0"/>
            <a:r>
              <a:rPr lang="en-US" sz="1050" dirty="0" smtClean="0"/>
              <a:t>3. </a:t>
            </a:r>
            <a:r>
              <a:rPr lang="ru-RU" sz="1050" dirty="0" smtClean="0"/>
              <a:t>Этапы </a:t>
            </a:r>
            <a:r>
              <a:rPr lang="ru-RU" sz="1050" dirty="0"/>
              <a:t>и сроки выполнения работ</a:t>
            </a:r>
          </a:p>
          <a:p>
            <a:pPr lvl="0"/>
            <a:r>
              <a:rPr lang="en-US" sz="1050" dirty="0" smtClean="0"/>
              <a:t>4. </a:t>
            </a:r>
            <a:r>
              <a:rPr lang="ru-RU" sz="1050" dirty="0" smtClean="0"/>
              <a:t>Исполнители </a:t>
            </a:r>
            <a:r>
              <a:rPr lang="ru-RU" sz="1050" dirty="0"/>
              <a:t>выполнения работ по установленным срокам</a:t>
            </a:r>
          </a:p>
          <a:p>
            <a:pPr lvl="0"/>
            <a:r>
              <a:rPr lang="en-US" sz="1050" dirty="0" smtClean="0"/>
              <a:t>5.. </a:t>
            </a:r>
            <a:r>
              <a:rPr lang="ru-RU" sz="1050" dirty="0" smtClean="0"/>
              <a:t>Методы</a:t>
            </a:r>
            <a:r>
              <a:rPr lang="ru-RU" sz="1050" dirty="0"/>
              <a:t>, этапы и средства контроля выполнения плана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772816"/>
            <a:ext cx="9144000" cy="106182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ru-RU" sz="1050" dirty="0"/>
              <a:t>Планирование – это способ достижения цели, на основе сбалансированности и последовательности выполнения производственных операций. Планирование – это функция управления предприятием.</a:t>
            </a:r>
          </a:p>
          <a:p>
            <a:r>
              <a:rPr lang="ru-RU" sz="1050" dirty="0"/>
              <a:t>	В условиях рыночных отношений функция планирования может быть достигнута в виде трех стадий:</a:t>
            </a:r>
          </a:p>
          <a:p>
            <a:pPr lvl="0"/>
            <a:r>
              <a:rPr lang="en-US" sz="1050" dirty="0" smtClean="0"/>
              <a:t>1. </a:t>
            </a:r>
            <a:r>
              <a:rPr lang="ru-RU" sz="1050" dirty="0" smtClean="0"/>
              <a:t>Изучить </a:t>
            </a:r>
            <a:r>
              <a:rPr lang="ru-RU" sz="1050" dirty="0"/>
              <a:t>конъюнктуру рынка, проанализировать спрос на предлагаемую продукцию </a:t>
            </a:r>
          </a:p>
          <a:p>
            <a:pPr lvl="0"/>
            <a:r>
              <a:rPr lang="en-US" sz="1050" dirty="0" smtClean="0"/>
              <a:t>2. </a:t>
            </a:r>
            <a:r>
              <a:rPr lang="ru-RU" sz="1050" dirty="0" smtClean="0"/>
              <a:t>Предвидение </a:t>
            </a:r>
            <a:r>
              <a:rPr lang="ru-RU" sz="1050" dirty="0"/>
              <a:t>объемов и качества выпускаемой продукции</a:t>
            </a:r>
          </a:p>
          <a:p>
            <a:pPr lvl="0"/>
            <a:r>
              <a:rPr lang="en-US" sz="1050" dirty="0" smtClean="0"/>
              <a:t>3. </a:t>
            </a:r>
            <a:r>
              <a:rPr lang="ru-RU" sz="1050" dirty="0" smtClean="0"/>
              <a:t>Составление </a:t>
            </a:r>
            <a:r>
              <a:rPr lang="ru-RU" sz="1050" dirty="0"/>
              <a:t>плана связанного с выпуском конкретного вида продукции, разработка направления её развития в будущем.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924944"/>
            <a:ext cx="9144000" cy="138499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ru-RU" sz="1050" dirty="0"/>
              <a:t>Планирование на предприятии связано с выполнением следующих основных задач (перевозочный процесс).</a:t>
            </a:r>
          </a:p>
          <a:p>
            <a:pPr lvl="0"/>
            <a:r>
              <a:rPr lang="en-US" sz="1050" dirty="0" smtClean="0"/>
              <a:t>1. </a:t>
            </a:r>
            <a:r>
              <a:rPr lang="ru-RU" sz="1050" dirty="0" smtClean="0"/>
              <a:t>Формирование </a:t>
            </a:r>
            <a:r>
              <a:rPr lang="ru-RU" sz="1050" dirty="0"/>
              <a:t>платежеспособного спроса на перевозки и определение достоверной информации об объемах и структуре перевозок грузов.</a:t>
            </a:r>
          </a:p>
          <a:p>
            <a:pPr lvl="0"/>
            <a:r>
              <a:rPr lang="en-US" sz="1050" dirty="0" smtClean="0"/>
              <a:t>2. </a:t>
            </a:r>
            <a:r>
              <a:rPr lang="ru-RU" sz="1050" dirty="0" smtClean="0"/>
              <a:t>Максимально возможный учет планов перевозок запросов и пожеланий клиентуры по качеству транспортного обеспечения и условий перевозок.</a:t>
            </a:r>
          </a:p>
          <a:p>
            <a:pPr lvl="0"/>
            <a:r>
              <a:rPr lang="en-US" sz="1050" dirty="0" smtClean="0"/>
              <a:t>3. </a:t>
            </a:r>
            <a:r>
              <a:rPr lang="ru-RU" sz="1050" dirty="0" smtClean="0"/>
              <a:t>Обеспечение </a:t>
            </a:r>
            <a:r>
              <a:rPr lang="ru-RU" sz="1050" dirty="0"/>
              <a:t>конкурентоспособности дорог и их взаимодействие с другими видами транспорта</a:t>
            </a:r>
          </a:p>
          <a:p>
            <a:pPr lvl="0"/>
            <a:r>
              <a:rPr lang="en-US" sz="1050" dirty="0" smtClean="0"/>
              <a:t>4. </a:t>
            </a:r>
            <a:r>
              <a:rPr lang="ru-RU" sz="1050" dirty="0" smtClean="0"/>
              <a:t>Обеспечение </a:t>
            </a:r>
            <a:r>
              <a:rPr lang="ru-RU" sz="1050" dirty="0"/>
              <a:t>рационального использования трудовых, материальных и финансовых ресурсов, а так же эффективности работы дорог. Своевременно выполнять корректировку плана в зависимости от конъюнктуры рынка и спроса на транспортную продукцию.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4437112"/>
            <a:ext cx="7560840" cy="600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100" dirty="0"/>
              <a:t>Исходя из специфики работы Ж/Д транспорта и особенности его работы в условиях рынка, конкуренции со стороны других видов транспорта, на Ж/Д транспорте сохраняется необходимость централизованного управления.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5085184"/>
            <a:ext cx="91440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rgbClr val="002060"/>
                </a:solidFill>
              </a:rPr>
              <a:t>План расходов обособленных структурных подразделений составляется на год с разбивкой по кварталам. В план включаются эксплуатационные расходы связанные с производственной деятельностью данного ОСП.</a:t>
            </a:r>
          </a:p>
          <a:p>
            <a:pPr lvl="0"/>
            <a:r>
              <a:rPr lang="ru-RU" sz="1050" b="1" dirty="0">
                <a:solidFill>
                  <a:srgbClr val="002060"/>
                </a:solidFill>
              </a:rPr>
              <a:t>Управление ОСП. Непосредственное управление ОСП осуществляет его начальник, который назначается начальником дороги на основании заключенного договора. Начальник несет ответственность за производственную деятельность данного ОСП.</a:t>
            </a:r>
          </a:p>
          <a:p>
            <a:pPr lvl="0"/>
            <a:r>
              <a:rPr lang="ru-RU" sz="1050" b="1" dirty="0">
                <a:solidFill>
                  <a:srgbClr val="002060"/>
                </a:solidFill>
              </a:rPr>
              <a:t>Имущество ОСП. Имущество составляет основные фонды и оборотные средства данного подразделения, которые являются первоначально уставным фондом предприятия.</a:t>
            </a:r>
          </a:p>
          <a:p>
            <a:pPr lvl="0"/>
            <a:r>
              <a:rPr lang="ru-RU" sz="1050" b="1" dirty="0">
                <a:solidFill>
                  <a:srgbClr val="002060"/>
                </a:solidFill>
              </a:rPr>
              <a:t>Ликвидация и реорганизация ОСП осуществляется по решению начальника дороги и оформляется соответствующим приказом. </a:t>
            </a:r>
          </a:p>
          <a:p>
            <a:pPr lvl="0"/>
            <a:r>
              <a:rPr lang="ru-RU" sz="1050" b="1" dirty="0">
                <a:solidFill>
                  <a:srgbClr val="002060"/>
                </a:solidFill>
              </a:rPr>
              <a:t>Изменения и дополнений к положениям к существующему положению осуществляется путем утверждения нового положения или соответствующим образом оформляется дополнение к данному положению, и которое </a:t>
            </a:r>
            <a:r>
              <a:rPr lang="ru-RU" sz="1050" b="1" dirty="0" smtClean="0">
                <a:solidFill>
                  <a:srgbClr val="002060"/>
                </a:solidFill>
              </a:rPr>
              <a:t>является  </a:t>
            </a:r>
            <a:r>
              <a:rPr lang="ru-RU" sz="1050" b="1" dirty="0">
                <a:solidFill>
                  <a:srgbClr val="002060"/>
                </a:solidFill>
              </a:rPr>
              <a:t>его неотъемлемой частью.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3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3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000"/>
                            </p:stCondLst>
                            <p:childTnLst>
                              <p:par>
                                <p:cTn id="4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3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3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7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061829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58000"/>
                </a:schemeClr>
              </a:gs>
              <a:gs pos="60000">
                <a:schemeClr val="dk2">
                  <a:shade val="92000"/>
                  <a:satMod val="230000"/>
                </a:schemeClr>
              </a:gs>
              <a:gs pos="100000">
                <a:schemeClr val="dk2">
                  <a:tint val="85000"/>
                  <a:satMod val="40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dk1"/>
          </a:lnRef>
          <a:fillRef idx="1002">
            <a:schemeClr val="dk2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ru-RU" sz="900" dirty="0"/>
              <a:t>Важную роль в развитии экономики страны занимает железнодорожный транспорт. В настоящее время практически не существует таких экономических проблем, которые бы его не затрагивали. Основной задачей транспорта является полное и своевременное удовлетворение потребностей народного хозяйства и населения в перевозках, повышение эффективности и качества работы транспортной системы.</a:t>
            </a:r>
          </a:p>
          <a:p>
            <a:pPr fontAlgn="base"/>
            <a:r>
              <a:rPr lang="ru-RU" sz="900" dirty="0"/>
              <a:t>Железнодорожный транспорт обеспечивает экономию общественного времени в перевозках грузов и пассажиров, способствует развитию производительных сил общества, расширению межрегиональных связей, а также улучшению культурно-бытового обслуживания населения. В тоже время железнодорожный транспорт оказывает существенное влияние на структуру капитальных вложений, архитектуру и планировку городов, а также на различные сферы жизни общества - здравоохранение, культуру, просвещение и др.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44000" cy="553998"/>
          </a:xfrm>
          <a:prstGeom prst="rect">
            <a:avLst/>
          </a:prstGeom>
          <a:gradFill>
            <a:gsLst>
              <a:gs pos="100000">
                <a:schemeClr val="accent4">
                  <a:tint val="60000"/>
                  <a:satMod val="160000"/>
                  <a:alpha val="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000" dirty="0"/>
              <a:t>Планирование эксплуатационных расходов позволяет выполнить заданный объем перевозок необходимыми денежными средствами. Себестоимость продукции - один из важных показателей работы предприятия железнодорожного транспорта. Себестоимость выпускаемой продукции показывает, во что обходится ее производство и реализация данному предприятию.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772816"/>
            <a:ext cx="5958408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Состав и структура эксплуатационных расходов</a:t>
            </a:r>
            <a:endParaRPr lang="ru-RU" sz="1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204864"/>
            <a:ext cx="9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000" dirty="0"/>
              <a:t>Эксплуатационные расходы железных дорог состоят из следующих элементов затрат: затраты на оплату труда, отчисления на социальные нужды, расходы на материалы и прочие материальные затраты, топливо, энергию, амортизацию основных фондов отчисления в ремонтный фонд, прочие затраты. Группировка расходов по элементам затрат осуществляется как при составлении плана, так и при учете фактических затрат.</a:t>
            </a:r>
          </a:p>
          <a:p>
            <a:pPr fontAlgn="base"/>
            <a:r>
              <a:rPr lang="ru-RU" sz="1000" dirty="0"/>
              <a:t>По элементу “Затраты на оплату труда" отражают расходы на оплату труда основного производственного персонала предприятия, а также затраты не оплату труда на состоящих в штате предприятия работников, занятых в эксплуатационной деятельности.</a:t>
            </a:r>
          </a:p>
          <a:p>
            <a:pPr fontAlgn="base"/>
            <a:r>
              <a:rPr lang="ru-RU" sz="1000" dirty="0"/>
              <a:t>По элементу “Отчисления на социальные нужды’ отражают обязательные отчисления на государственное социальное страхование, в пенсионный фонд, государственный фонд занятости населения, на медицинское страхование работников.</a:t>
            </a:r>
          </a:p>
          <a:p>
            <a:pPr fontAlgn="base"/>
            <a:r>
              <a:rPr lang="ru-RU" sz="1000" dirty="0"/>
              <a:t>В затратах на материалы учитывают стоимость покупных материалов, используемых а процессе производства продукции (работ, услуг), на содержание и ремонт подвижного состава, постоянных устройств, оборудования, зданий и сооружений, а также стоимость запасных частей для ремонта подвижного состава и других машин и оборудования, элементов верхнего строения пути, износ спецодежды и малоценных предметов и др.</a:t>
            </a:r>
          </a:p>
          <a:p>
            <a:pPr fontAlgn="base"/>
            <a:r>
              <a:rPr lang="ru-RU" sz="1000" dirty="0"/>
              <a:t>В затратах на топливо отражают стоимость приобретенного топлива всех видов, расходуемого на тягу поездов, отопление зданий и другие технологические цели.</a:t>
            </a:r>
          </a:p>
          <a:p>
            <a:pPr fontAlgn="base"/>
            <a:r>
              <a:rPr lang="ru-RU" sz="1000" dirty="0"/>
              <a:t>В затратах на энергию учитывают стоимость всех видов покупной энергии (электрической, тепловой, сжатого воздуха и др.), расходуемой на передвижение поездов с электрической тягой и </a:t>
            </a:r>
            <a:r>
              <a:rPr lang="ru-RU" sz="1000" dirty="0" err="1"/>
              <a:t>электросекций</a:t>
            </a:r>
            <a:r>
              <a:rPr lang="ru-RU" sz="1000" dirty="0"/>
              <a:t>, на технологические, энергетические, осветительные и другие производственные нужды предприятия.</a:t>
            </a:r>
          </a:p>
          <a:p>
            <a:pPr fontAlgn="base"/>
            <a:r>
              <a:rPr lang="ru-RU" sz="1000" dirty="0"/>
              <a:t>По элементу “Амортизация основных фондов’ планируют и учитывают амортизационные отчисления на полное восстановление основных фондов исходя из их балансовой стоимости и установленных норм.</a:t>
            </a:r>
          </a:p>
          <a:p>
            <a:pPr fontAlgn="base"/>
            <a:r>
              <a:rPr lang="ru-RU" sz="1000" dirty="0"/>
              <a:t>К прочим расходам относят налоги, сборы, отчисления в специальные внебюджетные фонды, платежи по обязательному страхованию имущества предприятия, платежи по кредитам, затраты на командировки, подъемные, плату посторонним предприятиям за пожарную и сторожевую охрану, за подготовку и переподготовку кадров, оплату услуг связи, вычислительных центров, банков, отчисления в резерв на создание ремонтного фонда и др.</a:t>
            </a:r>
          </a:p>
          <a:p>
            <a:pPr fontAlgn="base"/>
            <a:r>
              <a:rPr lang="ru-RU" sz="1000" dirty="0"/>
              <a:t>Планирование и учет эксплуатационных расходов ведутся в соответствии с " Номенклатурой расходов по основной деятельности железных дорог Российской Федерации". В этом документе выделяются расходы по двум видам деятельности: основной и подсобно-вспомогательной. В эксплуатационные расходы включаются расходы по основной деятельности, связанные с перевозками.</a:t>
            </a:r>
          </a:p>
          <a:p>
            <a:pPr fontAlgn="base"/>
            <a:r>
              <a:rPr lang="ru-RU" sz="1000" dirty="0"/>
              <a:t>Эксплуатационные расходы планируются по элементам затрат. Экономические элементы - это однородные виды затрат на производство продукции</a:t>
            </a:r>
            <a:r>
              <a:rPr lang="ru-RU" sz="900" dirty="0"/>
              <a:t>.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60648"/>
          <a:ext cx="7056785" cy="3982152"/>
        </p:xfrm>
        <a:graphic>
          <a:graphicData uri="http://schemas.openxmlformats.org/drawingml/2006/table">
            <a:tbl>
              <a:tblPr>
                <a:effectLst>
                  <a:outerShdw blurRad="63500" dist="25400" dir="14700000" algn="t" rotWithShape="0">
                    <a:srgbClr val="000000">
                      <a:alpha val="50000"/>
                    </a:srgbClr>
                  </a:outerShdw>
                  <a:reflection blurRad="6350" stA="50000" endA="300" endPos="38500" dist="50800" dir="5400000" sy="-100000" algn="bl" rotWithShape="0"/>
                </a:effectLst>
                <a:tableStyleId>{284E427A-3D55-4303-BF80-6455036E1DE7}</a:tableStyleId>
              </a:tblPr>
              <a:tblGrid>
                <a:gridCol w="1411357"/>
                <a:gridCol w="1411357"/>
                <a:gridCol w="1411357"/>
                <a:gridCol w="1411357"/>
                <a:gridCol w="1411357"/>
              </a:tblGrid>
              <a:tr h="186574">
                <a:tc>
                  <a:txBody>
                    <a:bodyPr/>
                    <a:lstStyle/>
                    <a:p>
                      <a:pPr fontAlgn="base"/>
                      <a:r>
                        <a:rPr lang="ru-RU" sz="1050" dirty="0"/>
                        <a:t/>
                      </a:r>
                      <a:br>
                        <a:rPr lang="ru-RU" sz="1050" dirty="0"/>
                      </a:br>
                      <a:r>
                        <a:rPr lang="ru-RU" sz="1050" dirty="0"/>
                        <a:t>Элементы затрат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 gridSpan="4">
                  <a:txBody>
                    <a:bodyPr/>
                    <a:lstStyle/>
                    <a:p>
                      <a:pPr fontAlgn="base"/>
                      <a:r>
                        <a:rPr lang="ru-RU" sz="1050" b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Структура эксплуатационных </a:t>
                      </a:r>
                      <a:r>
                        <a:rPr lang="ru-RU" sz="1050" b="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расходов,%</a:t>
                      </a:r>
                      <a:endParaRPr lang="ru-RU" sz="105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709">
                <a:tc>
                  <a:txBody>
                    <a:bodyPr/>
                    <a:lstStyle/>
                    <a:p>
                      <a:pPr fontAlgn="base"/>
                      <a:r>
                        <a:rPr lang="ru-RU" sz="600"/>
                        <a:t/>
                      </a:r>
                      <a:br>
                        <a:rPr lang="ru-RU" sz="600"/>
                      </a:br>
                      <a:endParaRPr lang="ru-RU" sz="600"/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50"/>
                        <a:t/>
                      </a:r>
                      <a:br>
                        <a:rPr lang="ru-RU" sz="1050"/>
                      </a:br>
                      <a:r>
                        <a:rPr lang="ru-RU" sz="1050"/>
                        <a:t>Всего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 gridSpan="3">
                  <a:txBody>
                    <a:bodyPr/>
                    <a:lstStyle/>
                    <a:p>
                      <a:pPr fontAlgn="base"/>
                      <a:r>
                        <a:rPr lang="ru-RU" sz="1050" dirty="0"/>
                        <a:t>В том числе по хозяйствам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709">
                <a:tc>
                  <a:txBody>
                    <a:bodyPr/>
                    <a:lstStyle/>
                    <a:p>
                      <a:pPr fontAlgn="base"/>
                      <a:r>
                        <a:rPr lang="ru-RU" sz="600"/>
                        <a:t/>
                      </a:r>
                      <a:br>
                        <a:rPr lang="ru-RU" sz="600"/>
                      </a:br>
                      <a:endParaRPr lang="ru-RU" sz="600"/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600" dirty="0"/>
                        <a:t/>
                      </a:r>
                      <a:br>
                        <a:rPr lang="ru-RU" sz="600" dirty="0"/>
                      </a:br>
                      <a:endParaRPr lang="ru-RU" sz="600" dirty="0"/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локомотивному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вагонному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пути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239048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Затраты на оплату труда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25,4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22,5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20,8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17,3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186574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Материальные затраты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24,6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49,4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26,2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5,6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186574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в т. ч. материалы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6,7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6,8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13,7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3,7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85431"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топливо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4,7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14,5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1,2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0,8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134100"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электроэнергия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6,4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19,0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1,2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0,5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239048"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прочие материальные затраты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6,8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9,1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10,1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0,6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291522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Амортизация основных средств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17,5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9,4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36,5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25,6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448944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Прочие затраты и отчисления на социальные нужды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32,5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18,7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16,5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51,5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  <a:tr h="239048"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Всего затрат без НИОКР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100,0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/>
                        <a:t>100,0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100,0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000" dirty="0"/>
                        <a:t>100,0</a:t>
                      </a:r>
                    </a:p>
                  </a:txBody>
                  <a:tcPr marL="23683" marR="23683" marT="23683" marB="23683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820472" y="6669360"/>
            <a:ext cx="323528" cy="18864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wrap="square" lIns="91440" tIns="45720" rIns="91440" bIns="45720" rtlCol="0" anchor="ctr">
        <a:spAutoFit/>
      </a:bodyPr>
      <a:lstStyle>
        <a:defPPr algn="ctr">
          <a:defRPr b="1" cap="all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6428</TotalTime>
  <Words>3036</Words>
  <Application>Microsoft Office PowerPoint</Application>
  <PresentationFormat>Экран (4:3)</PresentationFormat>
  <Paragraphs>183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витаминка</dc:creator>
  <cp:lastModifiedBy>comp</cp:lastModifiedBy>
  <cp:revision>147</cp:revision>
  <dcterms:created xsi:type="dcterms:W3CDTF">2012-12-15T12:17:16Z</dcterms:created>
  <dcterms:modified xsi:type="dcterms:W3CDTF">2012-12-20T07:16:52Z</dcterms:modified>
</cp:coreProperties>
</file>